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317" r:id="rId2"/>
    <p:sldId id="268" r:id="rId3"/>
    <p:sldId id="310" r:id="rId4"/>
    <p:sldId id="267" r:id="rId5"/>
  </p:sldIdLst>
  <p:sldSz cx="6858000" cy="288004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EDA TETSU" initials="UT" lastIdx="18" clrIdx="0">
    <p:extLst>
      <p:ext uri="{19B8F6BF-5375-455C-9EA6-DF929625EA0E}">
        <p15:presenceInfo xmlns:p15="http://schemas.microsoft.com/office/powerpoint/2012/main" userId="151f42fa26436505" providerId="Windows Live"/>
      </p:ext>
    </p:extLst>
  </p:cmAuthor>
  <p:cmAuthor id="2" name="Satoshi Kinoshita (SAKN)" initials="SK(" lastIdx="38" clrIdx="1">
    <p:extLst>
      <p:ext uri="{19B8F6BF-5375-455C-9EA6-DF929625EA0E}">
        <p15:presenceInfo xmlns:p15="http://schemas.microsoft.com/office/powerpoint/2012/main" userId="S::sakn@demant.com::19d60b02-f772-4cb6-a22f-f51978fd0e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F4B183"/>
    <a:srgbClr val="E0DAD3"/>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03" autoAdjust="0"/>
    <p:restoredTop sz="94660"/>
  </p:normalViewPr>
  <p:slideViewPr>
    <p:cSldViewPr snapToGrid="0">
      <p:cViewPr>
        <p:scale>
          <a:sx n="100" d="100"/>
          <a:sy n="100" d="100"/>
        </p:scale>
        <p:origin x="701" y="-38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TSU UEDA" userId="151f42fa26436505" providerId="LiveId" clId="{5312ABDD-A7B6-4F16-A5DF-CC66782E8948}"/>
    <pc:docChg chg="custSel modSld">
      <pc:chgData name="TETSU UEDA" userId="151f42fa26436505" providerId="LiveId" clId="{5312ABDD-A7B6-4F16-A5DF-CC66782E8948}" dt="2023-09-20T01:08:34.696" v="438" actId="207"/>
      <pc:docMkLst>
        <pc:docMk/>
      </pc:docMkLst>
      <pc:sldChg chg="modSp mod">
        <pc:chgData name="TETSU UEDA" userId="151f42fa26436505" providerId="LiveId" clId="{5312ABDD-A7B6-4F16-A5DF-CC66782E8948}" dt="2023-09-20T01:04:32.536" v="70" actId="207"/>
        <pc:sldMkLst>
          <pc:docMk/>
          <pc:sldMk cId="2300061904" sldId="267"/>
        </pc:sldMkLst>
        <pc:spChg chg="mod">
          <ac:chgData name="TETSU UEDA" userId="151f42fa26436505" providerId="LiveId" clId="{5312ABDD-A7B6-4F16-A5DF-CC66782E8948}" dt="2023-09-20T01:02:54.152" v="57" actId="20577"/>
          <ac:spMkLst>
            <pc:docMk/>
            <pc:sldMk cId="2300061904" sldId="267"/>
            <ac:spMk id="6" creationId="{F51CCDC0-3BEA-C84F-0074-A94AA2A90C52}"/>
          </ac:spMkLst>
        </pc:spChg>
        <pc:spChg chg="mod">
          <ac:chgData name="TETSU UEDA" userId="151f42fa26436505" providerId="LiveId" clId="{5312ABDD-A7B6-4F16-A5DF-CC66782E8948}" dt="2023-09-20T01:03:21.466" v="68" actId="207"/>
          <ac:spMkLst>
            <pc:docMk/>
            <pc:sldMk cId="2300061904" sldId="267"/>
            <ac:spMk id="7" creationId="{0754D111-CC77-BB9A-FC64-08C1C73BD923}"/>
          </ac:spMkLst>
        </pc:spChg>
        <pc:spChg chg="mod">
          <ac:chgData name="TETSU UEDA" userId="151f42fa26436505" providerId="LiveId" clId="{5312ABDD-A7B6-4F16-A5DF-CC66782E8948}" dt="2023-09-20T01:00:12.537" v="11" actId="207"/>
          <ac:spMkLst>
            <pc:docMk/>
            <pc:sldMk cId="2300061904" sldId="267"/>
            <ac:spMk id="9" creationId="{F7450F59-5E57-802D-0EC3-0FEA23EDE622}"/>
          </ac:spMkLst>
        </pc:spChg>
        <pc:spChg chg="mod">
          <ac:chgData name="TETSU UEDA" userId="151f42fa26436505" providerId="LiveId" clId="{5312ABDD-A7B6-4F16-A5DF-CC66782E8948}" dt="2023-09-20T01:01:39.268" v="34" actId="207"/>
          <ac:spMkLst>
            <pc:docMk/>
            <pc:sldMk cId="2300061904" sldId="267"/>
            <ac:spMk id="10" creationId="{3FCC3767-DBF0-CA36-19DF-9532AB877DB2}"/>
          </ac:spMkLst>
        </pc:spChg>
        <pc:spChg chg="mod">
          <ac:chgData name="TETSU UEDA" userId="151f42fa26436505" providerId="LiveId" clId="{5312ABDD-A7B6-4F16-A5DF-CC66782E8948}" dt="2023-09-20T01:01:15.289" v="23" actId="207"/>
          <ac:spMkLst>
            <pc:docMk/>
            <pc:sldMk cId="2300061904" sldId="267"/>
            <ac:spMk id="12" creationId="{12FF95E8-D5A5-59A5-A168-2B771D2BD520}"/>
          </ac:spMkLst>
        </pc:spChg>
        <pc:spChg chg="mod">
          <ac:chgData name="TETSU UEDA" userId="151f42fa26436505" providerId="LiveId" clId="{5312ABDD-A7B6-4F16-A5DF-CC66782E8948}" dt="2023-09-20T01:02:02.199" v="36" actId="207"/>
          <ac:spMkLst>
            <pc:docMk/>
            <pc:sldMk cId="2300061904" sldId="267"/>
            <ac:spMk id="13" creationId="{1AF579A5-3240-C65E-E6E4-A7DEE38390CB}"/>
          </ac:spMkLst>
        </pc:spChg>
        <pc:spChg chg="mod">
          <ac:chgData name="TETSU UEDA" userId="151f42fa26436505" providerId="LiveId" clId="{5312ABDD-A7B6-4F16-A5DF-CC66782E8948}" dt="2023-09-20T01:02:14.814" v="37" actId="207"/>
          <ac:spMkLst>
            <pc:docMk/>
            <pc:sldMk cId="2300061904" sldId="267"/>
            <ac:spMk id="15" creationId="{64EF9067-4563-A51E-9676-7DAF00E9F41D}"/>
          </ac:spMkLst>
        </pc:spChg>
        <pc:spChg chg="mod">
          <ac:chgData name="TETSU UEDA" userId="151f42fa26436505" providerId="LiveId" clId="{5312ABDD-A7B6-4F16-A5DF-CC66782E8948}" dt="2023-09-20T01:04:15.145" v="69" actId="207"/>
          <ac:spMkLst>
            <pc:docMk/>
            <pc:sldMk cId="2300061904" sldId="267"/>
            <ac:spMk id="18" creationId="{F08E15F2-03A3-0A35-33C8-FA0BA2CFDED6}"/>
          </ac:spMkLst>
        </pc:spChg>
        <pc:spChg chg="mod">
          <ac:chgData name="TETSU UEDA" userId="151f42fa26436505" providerId="LiveId" clId="{5312ABDD-A7B6-4F16-A5DF-CC66782E8948}" dt="2023-09-20T01:04:32.536" v="70" actId="207"/>
          <ac:spMkLst>
            <pc:docMk/>
            <pc:sldMk cId="2300061904" sldId="267"/>
            <ac:spMk id="19" creationId="{D7DA6659-5DE9-14D6-AF7F-3568E76BD67C}"/>
          </ac:spMkLst>
        </pc:spChg>
      </pc:sldChg>
      <pc:sldChg chg="addSp delSp modSp mod modCm">
        <pc:chgData name="TETSU UEDA" userId="151f42fa26436505" providerId="LiveId" clId="{5312ABDD-A7B6-4F16-A5DF-CC66782E8948}" dt="2023-09-20T01:08:34.696" v="438" actId="207"/>
        <pc:sldMkLst>
          <pc:docMk/>
          <pc:sldMk cId="661499146" sldId="268"/>
        </pc:sldMkLst>
        <pc:spChg chg="mod">
          <ac:chgData name="TETSU UEDA" userId="151f42fa26436505" providerId="LiveId" clId="{5312ABDD-A7B6-4F16-A5DF-CC66782E8948}" dt="2023-09-20T01:05:58.462" v="76" actId="207"/>
          <ac:spMkLst>
            <pc:docMk/>
            <pc:sldMk cId="661499146" sldId="268"/>
            <ac:spMk id="12" creationId="{B03042A2-7F5C-911F-8515-8BAC82875803}"/>
          </ac:spMkLst>
        </pc:spChg>
        <pc:spChg chg="mod">
          <ac:chgData name="TETSU UEDA" userId="151f42fa26436505" providerId="LiveId" clId="{5312ABDD-A7B6-4F16-A5DF-CC66782E8948}" dt="2023-09-20T01:08:34.696" v="438" actId="207"/>
          <ac:spMkLst>
            <pc:docMk/>
            <pc:sldMk cId="661499146" sldId="268"/>
            <ac:spMk id="20" creationId="{1C8498AC-8C28-C354-CB62-C30A69152F69}"/>
          </ac:spMkLst>
        </pc:spChg>
        <pc:spChg chg="mod">
          <ac:chgData name="TETSU UEDA" userId="151f42fa26436505" providerId="LiveId" clId="{5312ABDD-A7B6-4F16-A5DF-CC66782E8948}" dt="2023-09-20T01:06:29.760" v="105" actId="207"/>
          <ac:spMkLst>
            <pc:docMk/>
            <pc:sldMk cId="661499146" sldId="268"/>
            <ac:spMk id="24" creationId="{EC3CE0AC-BF07-94AE-031E-61FE09EB16F7}"/>
          </ac:spMkLst>
        </pc:spChg>
        <pc:spChg chg="add mod">
          <ac:chgData name="TETSU UEDA" userId="151f42fa26436505" providerId="LiveId" clId="{5312ABDD-A7B6-4F16-A5DF-CC66782E8948}" dt="2023-09-20T01:08:25.780" v="437" actId="1076"/>
          <ac:spMkLst>
            <pc:docMk/>
            <pc:sldMk cId="661499146" sldId="268"/>
            <ac:spMk id="26" creationId="{C9B737C0-97F3-7C42-5786-BDF8AD7F0764}"/>
          </ac:spMkLst>
        </pc:spChg>
        <pc:spChg chg="mod">
          <ac:chgData name="TETSU UEDA" userId="151f42fa26436505" providerId="LiveId" clId="{5312ABDD-A7B6-4F16-A5DF-CC66782E8948}" dt="2023-09-20T01:06:15.213" v="103" actId="20577"/>
          <ac:spMkLst>
            <pc:docMk/>
            <pc:sldMk cId="661499146" sldId="268"/>
            <ac:spMk id="32" creationId="{05D99862-B7BA-6B4B-6CDE-BD6789590B48}"/>
          </ac:spMkLst>
        </pc:spChg>
        <pc:spChg chg="del">
          <ac:chgData name="TETSU UEDA" userId="151f42fa26436505" providerId="LiveId" clId="{5312ABDD-A7B6-4F16-A5DF-CC66782E8948}" dt="2023-09-20T01:07:35.237" v="110" actId="478"/>
          <ac:spMkLst>
            <pc:docMk/>
            <pc:sldMk cId="661499146" sldId="268"/>
            <ac:spMk id="41" creationId="{B86AABD6-BFD9-5E62-6F98-AFDE8BB4BD10}"/>
          </ac:spMkLst>
        </pc:spChg>
        <pc:spChg chg="add mod">
          <ac:chgData name="TETSU UEDA" userId="151f42fa26436505" providerId="LiveId" clId="{5312ABDD-A7B6-4F16-A5DF-CC66782E8948}" dt="2023-09-20T01:08:15.990" v="436" actId="1035"/>
          <ac:spMkLst>
            <pc:docMk/>
            <pc:sldMk cId="661499146" sldId="268"/>
            <ac:spMk id="43" creationId="{5139F322-693E-9E9F-2117-08E7E63D86B2}"/>
          </ac:spMkLst>
        </pc:spChg>
        <pc:spChg chg="mod">
          <ac:chgData name="TETSU UEDA" userId="151f42fa26436505" providerId="LiveId" clId="{5312ABDD-A7B6-4F16-A5DF-CC66782E8948}" dt="2023-09-20T01:06:41.943" v="106" actId="207"/>
          <ac:spMkLst>
            <pc:docMk/>
            <pc:sldMk cId="661499146" sldId="268"/>
            <ac:spMk id="1025" creationId="{7A9E7BC3-D2E5-CA17-3038-80655B6D5281}"/>
          </ac:spMkLst>
        </pc:spChg>
        <pc:spChg chg="mod">
          <ac:chgData name="TETSU UEDA" userId="151f42fa26436505" providerId="LiveId" clId="{5312ABDD-A7B6-4F16-A5DF-CC66782E8948}" dt="2023-09-20T01:06:44.351" v="107" actId="207"/>
          <ac:spMkLst>
            <pc:docMk/>
            <pc:sldMk cId="661499146" sldId="268"/>
            <ac:spMk id="1026" creationId="{36510DBC-3DE9-2455-6A3F-FD7BBC642111}"/>
          </ac:spMkLst>
        </pc:spChg>
        <pc:spChg chg="del">
          <ac:chgData name="TETSU UEDA" userId="151f42fa26436505" providerId="LiveId" clId="{5312ABDD-A7B6-4F16-A5DF-CC66782E8948}" dt="2023-09-20T01:07:32.644" v="109" actId="478"/>
          <ac:spMkLst>
            <pc:docMk/>
            <pc:sldMk cId="661499146" sldId="268"/>
            <ac:spMk id="1027" creationId="{91450026-B4E6-E348-1848-02784FC4424E}"/>
          </ac:spMkLst>
        </pc:spChg>
        <pc:spChg chg="mod">
          <ac:chgData name="TETSU UEDA" userId="151f42fa26436505" providerId="LiveId" clId="{5312ABDD-A7B6-4F16-A5DF-CC66782E8948}" dt="2023-09-20T01:06:50.089" v="108" actId="207"/>
          <ac:spMkLst>
            <pc:docMk/>
            <pc:sldMk cId="661499146" sldId="268"/>
            <ac:spMk id="1028" creationId="{4959CB1D-529A-DF8B-EB19-A191F8959BDD}"/>
          </ac:spMkLst>
        </pc:spChg>
      </pc:sldChg>
      <pc:sldChg chg="modSp mod">
        <pc:chgData name="TETSU UEDA" userId="151f42fa26436505" providerId="LiveId" clId="{5312ABDD-A7B6-4F16-A5DF-CC66782E8948}" dt="2023-09-20T01:05:33.443" v="74" actId="207"/>
        <pc:sldMkLst>
          <pc:docMk/>
          <pc:sldMk cId="3349071906" sldId="310"/>
        </pc:sldMkLst>
        <pc:spChg chg="mod">
          <ac:chgData name="TETSU UEDA" userId="151f42fa26436505" providerId="LiveId" clId="{5312ABDD-A7B6-4F16-A5DF-CC66782E8948}" dt="2023-09-20T01:05:33.443" v="74" actId="207"/>
          <ac:spMkLst>
            <pc:docMk/>
            <pc:sldMk cId="3349071906" sldId="310"/>
            <ac:spMk id="3" creationId="{849A5D92-33FA-82D6-F2E1-DE5ED4E02D12}"/>
          </ac:spMkLst>
        </pc:spChg>
        <pc:spChg chg="mod">
          <ac:chgData name="TETSU UEDA" userId="151f42fa26436505" providerId="LiveId" clId="{5312ABDD-A7B6-4F16-A5DF-CC66782E8948}" dt="2023-09-20T01:05:17.998" v="73" actId="120"/>
          <ac:spMkLst>
            <pc:docMk/>
            <pc:sldMk cId="3349071906" sldId="310"/>
            <ac:spMk id="20" creationId="{1F97DBEF-A99E-D6F3-DED3-CEBEA3391AB6}"/>
          </ac:spMkLst>
        </pc:spChg>
        <pc:spChg chg="mod">
          <ac:chgData name="TETSU UEDA" userId="151f42fa26436505" providerId="LiveId" clId="{5312ABDD-A7B6-4F16-A5DF-CC66782E8948}" dt="2023-09-20T01:05:09.006" v="71" actId="207"/>
          <ac:spMkLst>
            <pc:docMk/>
            <pc:sldMk cId="3349071906" sldId="310"/>
            <ac:spMk id="33" creationId="{059694C5-3A6E-57E1-8E36-FD8B5355F459}"/>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2" dt="2023-08-23T11:18:01.884" idx="15">
    <p:pos x="3469" y="2392"/>
    <p:text>充電式製品の取り扱いや充電器そのものの取り扱い、またはうまく充電ができないなどの充電式にまつわる問題が多く、他の販売店からデマント・ジャパンのテクニカルサービスに集まる問い合わせ内容についても情報共有をしてもらい、ユーザーに開示し注意喚起、またはユーザー自身での管理を高めるような提示の仕方を考えたいと思います。</p:text>
    <p:extLst>
      <p:ext uri="{C676402C-5697-4E1C-873F-D02D1690AC5C}">
        <p15:threadingInfo xmlns:p15="http://schemas.microsoft.com/office/powerpoint/2012/main" timeZoneBias="-5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3-08-14T19:48:03.310" idx="6">
    <p:pos x="161" y="2530"/>
    <p:text>現状では、各店舗に連絡を入れていただくことが基本。コンタクトセンターは設けるがインバウンド対応は予定してしていない。</p:text>
    <p:extLst>
      <p:ext uri="{C676402C-5697-4E1C-873F-D02D1690AC5C}">
        <p15:threadingInfo xmlns:p15="http://schemas.microsoft.com/office/powerpoint/2012/main" timeZoneBias="-540"/>
      </p:ext>
    </p:extLst>
  </p:cm>
  <p:cm authorId="2" dt="2023-08-31T21:40:33.177" idx="2">
    <p:pos x="161" y="2666"/>
    <p:text>インバウンドの一次受けは代表電話を設け、遅くとも11月から稼働開始を予定しているコールセンターで受電する予定です。しかしながら、既存顧客は各店舗のスタッフとの結びつきが強く、何かあったら店舗に問い合わせするのが基本的な流れとなると思います。</p:text>
    <p:extLst>
      <p:ext uri="{C676402C-5697-4E1C-873F-D02D1690AC5C}">
        <p15:threadingInfo xmlns:p15="http://schemas.microsoft.com/office/powerpoint/2012/main" timeZoneBias="-540">
          <p15:parentCm authorId="1" idx="6"/>
        </p15:threadingInfo>
      </p:ext>
    </p:extLst>
  </p:cm>
  <p:cm authorId="1" dt="2023-08-14T20:10:13.204" idx="7">
    <p:pos x="148" y="3803"/>
    <p:text>表現を変える（オージオロジストなどの職名は使わない）ものの、ここで伝えたい趣旨は残します。</p:text>
    <p:extLst>
      <p:ext uri="{C676402C-5697-4E1C-873F-D02D1690AC5C}">
        <p15:threadingInfo xmlns:p15="http://schemas.microsoft.com/office/powerpoint/2012/main" timeZoneBias="-540"/>
      </p:ext>
    </p:extLst>
  </p:cm>
  <p:cm authorId="2" dt="2023-08-31T21:43:08.985" idx="3">
    <p:pos x="148" y="3939"/>
    <p:text>了解しました。</p:text>
    <p:extLst>
      <p:ext uri="{C676402C-5697-4E1C-873F-D02D1690AC5C}">
        <p15:threadingInfo xmlns:p15="http://schemas.microsoft.com/office/powerpoint/2012/main" timeZoneBias="-540">
          <p15:parentCm authorId="1" idx="7"/>
        </p15:threadingInfo>
      </p:ext>
    </p:extLst>
  </p:cm>
  <p:cm authorId="1" dt="2023-08-14T20:42:36.531" idx="8">
    <p:pos x="139" y="5366"/>
    <p:text>日本語化しない（バッテリー販売のオンライン対応はしないため削除予定です。</p:text>
    <p:extLst>
      <p:ext uri="{C676402C-5697-4E1C-873F-D02D1690AC5C}">
        <p15:threadingInfo xmlns:p15="http://schemas.microsoft.com/office/powerpoint/2012/main" timeZoneBias="-540"/>
      </p:ext>
    </p:extLst>
  </p:cm>
  <p:cm authorId="1" dt="2023-08-14T20:43:52.981" idx="9">
    <p:pos x="1666" y="5967"/>
    <p:text>補聴器のメンテナンス「2-1-②補聴器のガイドをダウンロードする」へリンク？</p:text>
    <p:extLst>
      <p:ext uri="{C676402C-5697-4E1C-873F-D02D1690AC5C}">
        <p15:threadingInfo xmlns:p15="http://schemas.microsoft.com/office/powerpoint/2012/main" timeZoneBias="-540"/>
      </p:ext>
    </p:extLst>
  </p:cm>
  <p:cm authorId="2" dt="2023-08-31T21:48:38.042" idx="5">
    <p:pos x="1666" y="6103"/>
    <p:text>OKです。</p:text>
    <p:extLst>
      <p:ext uri="{C676402C-5697-4E1C-873F-D02D1690AC5C}">
        <p15:threadingInfo xmlns:p15="http://schemas.microsoft.com/office/powerpoint/2012/main" timeZoneBias="-540">
          <p15:parentCm authorId="1" idx="9"/>
        </p15:threadingInfo>
      </p:ext>
    </p:extLst>
  </p:cm>
  <p:cm authorId="1" dt="2023-08-14T20:44:35.067" idx="10">
    <p:pos x="3131" y="5975"/>
    <p:text>「補聴器のメンテナンス2－1－②」の動画閲覧ページへリンク？</p:text>
    <p:extLst>
      <p:ext uri="{C676402C-5697-4E1C-873F-D02D1690AC5C}">
        <p15:threadingInfo xmlns:p15="http://schemas.microsoft.com/office/powerpoint/2012/main" timeZoneBias="-540"/>
      </p:ext>
    </p:extLst>
  </p:cm>
  <p:cm authorId="2" dt="2023-08-31T21:49:44.237" idx="6">
    <p:pos x="3131" y="6111"/>
    <p:text>OKです。</p:text>
    <p:extLst>
      <p:ext uri="{C676402C-5697-4E1C-873F-D02D1690AC5C}">
        <p15:threadingInfo xmlns:p15="http://schemas.microsoft.com/office/powerpoint/2012/main" timeZoneBias="-540">
          <p15:parentCm authorId="1" idx="10"/>
        </p15:threadingInfo>
      </p:ext>
    </p:extLst>
  </p:cm>
  <p:cm authorId="1" dt="2023-08-14T21:05:12.887" idx="11">
    <p:pos x="1682" y="7546"/>
    <p:text>補聴器のブロックへリンク</p:text>
    <p:extLst>
      <p:ext uri="{C676402C-5697-4E1C-873F-D02D1690AC5C}">
        <p15:threadingInfo xmlns:p15="http://schemas.microsoft.com/office/powerpoint/2012/main" timeZoneBias="-540"/>
      </p:ext>
    </p:extLst>
  </p:cm>
  <p:cm authorId="2" dt="2023-08-31T21:50:05.503" idx="7">
    <p:pos x="1682" y="7682"/>
    <p:text>OK</p:text>
    <p:extLst>
      <p:ext uri="{C676402C-5697-4E1C-873F-D02D1690AC5C}">
        <p15:threadingInfo xmlns:p15="http://schemas.microsoft.com/office/powerpoint/2012/main" timeZoneBias="-540">
          <p15:parentCm authorId="1" idx="11"/>
        </p15:threadingInfo>
      </p:ext>
    </p:extLst>
  </p:cm>
  <p:cm authorId="1" dt="2023-08-14T21:05:32.833" idx="12">
    <p:pos x="2404" y="7539"/>
    <p:text>5つのステップの１－０－⑤へリンク</p:text>
    <p:extLst>
      <p:ext uri="{C676402C-5697-4E1C-873F-D02D1690AC5C}">
        <p15:threadingInfo xmlns:p15="http://schemas.microsoft.com/office/powerpoint/2012/main" timeZoneBias="-540"/>
      </p:ext>
    </p:extLst>
  </p:cm>
  <p:cm authorId="2" dt="2023-08-31T21:50:09.612" idx="8">
    <p:pos x="2404" y="7675"/>
    <p:text>OK</p:text>
    <p:extLst>
      <p:ext uri="{C676402C-5697-4E1C-873F-D02D1690AC5C}">
        <p15:threadingInfo xmlns:p15="http://schemas.microsoft.com/office/powerpoint/2012/main" timeZoneBias="-540">
          <p15:parentCm authorId="1" idx="12"/>
        </p15:threadingInfo>
      </p:ext>
    </p:extLst>
  </p:cm>
  <p:cm authorId="2" dt="2023-08-31T21:50:12.789" idx="9">
    <p:pos x="2404" y="7811"/>
    <p:text>OK</p:text>
    <p:extLst>
      <p:ext uri="{C676402C-5697-4E1C-873F-D02D1690AC5C}">
        <p15:threadingInfo xmlns:p15="http://schemas.microsoft.com/office/powerpoint/2012/main" timeZoneBias="-540">
          <p15:parentCm authorId="1" idx="12"/>
        </p15:threadingInfo>
      </p:ext>
    </p:extLst>
  </p:cm>
  <p:cm authorId="1" dt="2023-08-14T21:07:37" idx="13">
    <p:pos x="3098" y="7532"/>
    <p:text>新日本補聴器が選ばれる理由3-0へリンク</p:text>
    <p:extLst>
      <p:ext uri="{C676402C-5697-4E1C-873F-D02D1690AC5C}">
        <p15:threadingInfo xmlns:p15="http://schemas.microsoft.com/office/powerpoint/2012/main" timeZoneBias="-540"/>
      </p:ext>
    </p:extLst>
  </p:cm>
  <p:cm authorId="1" dt="2023-08-16T06:01:45.289" idx="17">
    <p:pos x="110" y="7893"/>
    <p:text>難聴のブロックでご提案した3-3-③と同じ内容の新規コンテンツです。このページの内容的に適していると考えて配置しました。</p:text>
    <p:extLst>
      <p:ext uri="{C676402C-5697-4E1C-873F-D02D1690AC5C}">
        <p15:threadingInfo xmlns:p15="http://schemas.microsoft.com/office/powerpoint/2012/main" timeZoneBias="-540"/>
      </p:ext>
    </p:extLst>
  </p:cm>
  <p:cm authorId="2" dt="2023-08-31T21:51:30.358" idx="10">
    <p:pos x="110" y="8029"/>
    <p:text>構成としてこのコラムがあることは賛成です。内容（文章や図）については改めて要確認</p:text>
    <p:extLst>
      <p:ext uri="{C676402C-5697-4E1C-873F-D02D1690AC5C}">
        <p15:threadingInfo xmlns:p15="http://schemas.microsoft.com/office/powerpoint/2012/main" timeZoneBias="-540">
          <p15:parentCm authorId="1" idx="17"/>
        </p15:threadingInfo>
      </p:ext>
    </p:extLst>
  </p:cm>
  <p:cm authorId="1" dt="2023-08-16T06:08:34.608" idx="18">
    <p:pos x="166" y="9645"/>
    <p:text>難聴のブロックでご提案した3-3-④と同じ内容の新規コンテンツです。このページの内容的に適していると考えて配置しました。</p:text>
    <p:extLst>
      <p:ext uri="{C676402C-5697-4E1C-873F-D02D1690AC5C}">
        <p15:threadingInfo xmlns:p15="http://schemas.microsoft.com/office/powerpoint/2012/main" timeZoneBias="-540"/>
      </p:ext>
    </p:extLst>
  </p:cm>
  <p:cm authorId="2" dt="2023-08-31T21:52:10.631" idx="11">
    <p:pos x="166" y="9781"/>
    <p:text>OKです。</p:text>
    <p:extLst>
      <p:ext uri="{C676402C-5697-4E1C-873F-D02D1690AC5C}">
        <p15:threadingInfo xmlns:p15="http://schemas.microsoft.com/office/powerpoint/2012/main" timeZoneBias="-540">
          <p15:parentCm authorId="1" idx="18"/>
        </p15:threadingInfo>
      </p:ext>
    </p:extLst>
  </p:cm>
  <p:cm authorId="2" dt="2023-08-31T21:43:09.311" idx="4">
    <p:pos x="10" y="10"/>
    <p:text/>
    <p:extLst>
      <p:ext uri="{C676402C-5697-4E1C-873F-D02D1690AC5C}">
        <p15:threadingInfo xmlns:p15="http://schemas.microsoft.com/office/powerpoint/2012/main" timeZoneBias="-540"/>
      </p:ext>
    </p:extLst>
  </p:cm>
  <p:cm authorId="2" dt="2023-09-06T10:39:39.083" idx="16">
    <p:pos x="3492" y="8604"/>
    <p:text>「フィッティング・アドバイス」→「助言と補聴器の調整」</p:text>
    <p:extLst>
      <p:ext uri="{C676402C-5697-4E1C-873F-D02D1690AC5C}">
        <p15:threadingInfo xmlns:p15="http://schemas.microsoft.com/office/powerpoint/2012/main" timeZoneBias="-540"/>
      </p:ext>
    </p:extLst>
  </p:cm>
  <p:cm authorId="2" dt="2023-09-06T10:41:04.523" idx="17">
    <p:pos x="2076" y="8104"/>
    <p:text>「補聴器は聴こえの状態やご要望に合 わせ調整してはじめて完成する医療器具と言えます新日本補聴器グループの販売代理店では」→「補聴器は聴こえの状態やご要望に合 わせ調整してはじめて完成する医療器具と言えます。　新日本補聴器グループの各店舗では</p:text>
    <p:extLst>
      <p:ext uri="{C676402C-5697-4E1C-873F-D02D1690AC5C}">
        <p15:threadingInfo xmlns:p15="http://schemas.microsoft.com/office/powerpoint/2012/main" timeZoneBias="-540"/>
      </p:ext>
    </p:extLst>
  </p:cm>
  <p:cm authorId="2" dt="2023-09-06T10:42:28.779" idx="18">
    <p:pos x="917" y="10008"/>
    <p:text>「耳鼻咽喉科医などを訪れる際」→「当社の店舗にご来店いただく際んは、」</p:text>
    <p:extLst>
      <p:ext uri="{C676402C-5697-4E1C-873F-D02D1690AC5C}">
        <p15:threadingInfo xmlns:p15="http://schemas.microsoft.com/office/powerpoint/2012/main" timeZoneBias="-540"/>
      </p:ext>
    </p:extLst>
  </p:cm>
  <p:cm authorId="2" dt="2023-09-06T10:44:20.892" idx="19">
    <p:pos x="1195" y="10311"/>
    <p:text>「耳鼻科専門医」→「最寄りの当社店舗スタッフ」</p:text>
    <p:extLst>
      <p:ext uri="{C676402C-5697-4E1C-873F-D02D1690AC5C}">
        <p15:threadingInfo xmlns:p15="http://schemas.microsoft.com/office/powerpoint/2012/main" timeZoneBias="-5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3-08-15T01:54:17.033" idx="14">
    <p:pos x="272" y="5196"/>
    <p:text>重要な内容ですので、追加費用発生となることを承知の上でコンテンツの検討を行う。ガイドは何パターン、どのような内容で作るのか？（指示・資料等頂きたい）</p:text>
    <p:extLst>
      <p:ext uri="{C676402C-5697-4E1C-873F-D02D1690AC5C}">
        <p15:threadingInfo xmlns:p15="http://schemas.microsoft.com/office/powerpoint/2012/main" timeZoneBias="-540"/>
      </p:ext>
    </p:extLst>
  </p:cm>
  <p:cm authorId="2" dt="2023-08-31T21:53:37.941" idx="13">
    <p:pos x="272" y="5332"/>
    <p:text>指針を示す必要があることは理解しています。</p:text>
    <p:extLst>
      <p:ext uri="{C676402C-5697-4E1C-873F-D02D1690AC5C}">
        <p15:threadingInfo xmlns:p15="http://schemas.microsoft.com/office/powerpoint/2012/main" timeZoneBias="-540">
          <p15:parentCm authorId="1" idx="14"/>
        </p15:threadingInfo>
      </p:ext>
    </p:extLst>
  </p:cm>
  <p:cm authorId="1" dt="2023-08-15T02:10:47.081" idx="15">
    <p:pos x="306" y="6513"/>
    <p:text>関係するビデオ・動画素材は準備が可能とのこと。動画ページをAU版に合わせそれぞれで制作するか
YOUTUBEなどにリンクさせるかのご検討をお願いいたします。</p:text>
    <p:extLst>
      <p:ext uri="{C676402C-5697-4E1C-873F-D02D1690AC5C}">
        <p15:threadingInfo xmlns:p15="http://schemas.microsoft.com/office/powerpoint/2012/main" timeZoneBias="-540"/>
      </p:ext>
    </p:extLst>
  </p:cm>
  <p:cm authorId="2" dt="2023-08-31T21:56:56.435" idx="14">
    <p:pos x="306" y="6649"/>
    <p:text>どのような画像があるのかと、スクリプトの編集（翻訳）が可能かを確認します。</p:text>
    <p:extLst>
      <p:ext uri="{C676402C-5697-4E1C-873F-D02D1690AC5C}">
        <p15:threadingInfo xmlns:p15="http://schemas.microsoft.com/office/powerpoint/2012/main" timeZoneBias="-540">
          <p15:parentCm authorId="1" idx="15"/>
        </p15:threadingInfo>
      </p:ext>
    </p:extLst>
  </p:cm>
  <p:cm authorId="1" dt="2023-08-15T02:25:00.256" idx="16">
    <p:pos x="3433" y="3437"/>
    <p:text>カスタマーサービス（２－０）へリンク</p:text>
    <p:extLst>
      <p:ext uri="{C676402C-5697-4E1C-873F-D02D1690AC5C}">
        <p15:threadingInfo xmlns:p15="http://schemas.microsoft.com/office/powerpoint/2012/main" timeZoneBias="-540"/>
      </p:ext>
    </p:extLst>
  </p:cm>
  <p:cm authorId="2" dt="2023-08-31T21:52:54.222" idx="12">
    <p:pos x="3433" y="3573"/>
    <p:text>OK</p:text>
    <p:extLst>
      <p:ext uri="{C676402C-5697-4E1C-873F-D02D1690AC5C}">
        <p15:threadingInfo xmlns:p15="http://schemas.microsoft.com/office/powerpoint/2012/main" timeZoneBias="-540">
          <p15:parentCm authorId="1" idx="16"/>
        </p15:threadingInfo>
      </p:ext>
    </p:extLst>
  </p:cm>
  <p:cm authorId="2" dt="2023-09-06T10:46:40.412" idx="20">
    <p:pos x="2610" y="8707"/>
    <p:text>「子供」→「小さなお子様」</p:text>
    <p:extLst>
      <p:ext uri="{C676402C-5697-4E1C-873F-D02D1690AC5C}">
        <p15:threadingInfo xmlns:p15="http://schemas.microsoft.com/office/powerpoint/2012/main" timeZoneBias="-540"/>
      </p:ext>
    </p:extLst>
  </p:cm>
  <p:cm authorId="2" dt="2023-09-06T10:47:35.503" idx="21">
    <p:pos x="592" y="12039"/>
    <p:text>「接続性は」→「様々な外部機器との接続機能」</p:text>
    <p:extLst>
      <p:ext uri="{C676402C-5697-4E1C-873F-D02D1690AC5C}">
        <p15:threadingInfo xmlns:p15="http://schemas.microsoft.com/office/powerpoint/2012/main" timeZoneBias="-54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2" dt="2023-09-06T10:50:58.338" idx="22">
    <p:pos x="3708" y="4416"/>
    <p:text>「サウンド チャネルがブロックされている可能性があります – サウンド チャネルを掃除してください。」→「音が出る音孔部に耳垢などが詰まって音がブロックされている可能性があいますー補聴器本体あるいはモールド・ドームなどの音孔部を掃除してください。」</p:text>
    <p:extLst>
      <p:ext uri="{C676402C-5697-4E1C-873F-D02D1690AC5C}">
        <p15:threadingInfo xmlns:p15="http://schemas.microsoft.com/office/powerpoint/2012/main" timeZoneBias="-540"/>
      </p:ext>
    </p:extLst>
  </p:cm>
  <p:cm authorId="2" dt="2023-09-06T11:47:19.205" idx="23">
    <p:pos x="1563" y="4907"/>
    <p:text>「というか」→「という音や、」</p:text>
    <p:extLst>
      <p:ext uri="{C676402C-5697-4E1C-873F-D02D1690AC5C}">
        <p15:threadingInfo xmlns:p15="http://schemas.microsoft.com/office/powerpoint/2012/main" timeZoneBias="-540"/>
      </p:ext>
    </p:extLst>
  </p:cm>
  <p:cm authorId="2" dt="2023-09-06T11:52:33.136" idx="26">
    <p:pos x="3660" y="6192"/>
    <p:text>上の「断続的です」の箇所にある記述と同じものにする。</p:text>
    <p:extLst>
      <p:ext uri="{C676402C-5697-4E1C-873F-D02D1690AC5C}">
        <p15:threadingInfo xmlns:p15="http://schemas.microsoft.com/office/powerpoint/2012/main" timeZoneBias="-540"/>
      </p:ext>
    </p:extLst>
  </p:cm>
  <p:cm authorId="2" dt="2023-09-06T12:41:26.511" idx="27">
    <p:pos x="1644" y="6296"/>
    <p:text>「正しく挿入されていない」→「装着されていない」</p:text>
    <p:extLst>
      <p:ext uri="{C676402C-5697-4E1C-873F-D02D1690AC5C}">
        <p15:threadingInfo xmlns:p15="http://schemas.microsoft.com/office/powerpoint/2012/main" timeZoneBias="-540"/>
      </p:ext>
    </p:extLst>
  </p:cm>
  <p:cm authorId="2" dt="2023-09-06T16:09:05.689" idx="28">
    <p:pos x="1902" y="8000"/>
    <p:text>「補聴器が緩くなっている可能性があります。」→「耳の形が変化したことで補聴器がぴったりと入らなくなっている可能性があります。」</p:text>
    <p:extLst>
      <p:ext uri="{C676402C-5697-4E1C-873F-D02D1690AC5C}">
        <p15:threadingInfo xmlns:p15="http://schemas.microsoft.com/office/powerpoint/2012/main" timeZoneBias="-540"/>
      </p:ext>
    </p:extLst>
  </p:cm>
  <p:cm authorId="2" dt="2023-09-06T16:10:40.175" idx="29">
    <p:pos x="2556" y="8188"/>
    <p:text>「チューブが避ける可能性があります。」→「チューブに亀裂が入っている可能性があります。」</p:text>
    <p:extLst>
      <p:ext uri="{C676402C-5697-4E1C-873F-D02D1690AC5C}">
        <p15:threadingInfo xmlns:p15="http://schemas.microsoft.com/office/powerpoint/2012/main" timeZoneBias="-540"/>
      </p:ext>
    </p:extLst>
  </p:cm>
  <p:cm authorId="2" dt="2023-09-06T16:12:43.509" idx="30">
    <p:pos x="3932" y="8936"/>
    <p:text>「バッテリードアがある場合は、この目的のために補聴器の除湿器を使用してください。」→「お手元に補聴器の乾燥機をお持ちの場合はバッテリードアを開けた状態で補聴器を乾燥させてください。」</p:text>
    <p:extLst>
      <p:ext uri="{C676402C-5697-4E1C-873F-D02D1690AC5C}">
        <p15:threadingInfo xmlns:p15="http://schemas.microsoft.com/office/powerpoint/2012/main" timeZoneBias="-540"/>
      </p:ext>
    </p:extLst>
  </p:cm>
  <p:cm authorId="2" dt="2023-09-06T16:14:32.587" idx="31">
    <p:pos x="3892" y="9196"/>
    <p:text>「お使いの補聴器が保証期間内であれば、補聴器の修理費用がカバーされます。そうしないと、修理料金が適用される場合があります」→トル</p:text>
    <p:extLst>
      <p:ext uri="{C676402C-5697-4E1C-873F-D02D1690AC5C}">
        <p15:threadingInfo xmlns:p15="http://schemas.microsoft.com/office/powerpoint/2012/main" timeZoneBias="-540"/>
      </p:ext>
    </p:extLst>
  </p:cm>
  <p:cm authorId="2" dt="2023-09-06T16:18:21.004" idx="32">
    <p:pos x="3804" y="10904"/>
    <p:text>「調整」→「操作」</p:text>
    <p:extLst>
      <p:ext uri="{C676402C-5697-4E1C-873F-D02D1690AC5C}">
        <p15:threadingInfo xmlns:p15="http://schemas.microsoft.com/office/powerpoint/2012/main" timeZoneBias="-540"/>
      </p:ext>
    </p:extLst>
  </p:cm>
  <p:cm authorId="2" dt="2023-09-06T16:18:41.038" idx="33">
    <p:pos x="2644" y="10992"/>
    <p:text>「デバイス」→「補聴器」</p:text>
    <p:extLst>
      <p:ext uri="{C676402C-5697-4E1C-873F-D02D1690AC5C}">
        <p15:threadingInfo xmlns:p15="http://schemas.microsoft.com/office/powerpoint/2012/main" timeZoneBias="-540"/>
      </p:ext>
    </p:extLst>
  </p:cm>
  <p:cm authorId="2" dt="2023-09-06T16:19:08.253" idx="34">
    <p:pos x="1407" y="11049"/>
    <p:text>「電話」→「スマートフォン」</p:text>
    <p:extLst>
      <p:ext uri="{C676402C-5697-4E1C-873F-D02D1690AC5C}">
        <p15:threadingInfo xmlns:p15="http://schemas.microsoft.com/office/powerpoint/2012/main" timeZoneBias="-540"/>
      </p:ext>
    </p:extLst>
  </p:cm>
  <p:cm authorId="2" dt="2023-09-06T16:20:52.431" idx="35">
    <p:pos x="1808" y="6772"/>
    <p:text>「聴力が低下している可能性があります」→「購入したときから時間tとともに聴力が低下している可能性があります」</p:text>
    <p:extLst>
      <p:ext uri="{C676402C-5697-4E1C-873F-D02D1690AC5C}">
        <p15:threadingInfo xmlns:p15="http://schemas.microsoft.com/office/powerpoint/2012/main" timeZoneBias="-540"/>
      </p:ext>
    </p:extLst>
  </p:cm>
  <p:cm authorId="2" dt="2023-09-18T20:13:00.462" idx="37">
    <p:pos x="3596" y="5172"/>
    <p:text>「デジタル機器」→「補聴器」。　この下の音が歪んでいるかという箇所でも同様</p:text>
    <p:extLst>
      <p:ext uri="{C676402C-5697-4E1C-873F-D02D1690AC5C}">
        <p15:threadingInfo xmlns:p15="http://schemas.microsoft.com/office/powerpoint/2012/main" timeZoneBias="-540"/>
      </p:ext>
    </p:extLst>
  </p:cm>
  <p:cm authorId="2" dt="2023-09-18T20:13:56.393" idx="38">
    <p:pos x="1628" y="6080"/>
    <p:text>「デバイス」→「補聴器」</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6EFB7A-200B-43A4-B3B5-00444BB36F5D}" type="datetimeFigureOut">
              <a:rPr kumimoji="1" lang="ja-JP" altLang="en-US" smtClean="0"/>
              <a:t>2023/9/20</a:t>
            </a:fld>
            <a:endParaRPr kumimoji="1" lang="ja-JP" altLang="en-US"/>
          </a:p>
        </p:txBody>
      </p:sp>
      <p:sp>
        <p:nvSpPr>
          <p:cNvPr id="4" name="スライド イメージ プレースホルダー 3"/>
          <p:cNvSpPr>
            <a:spLocks noGrp="1" noRot="1" noChangeAspect="1"/>
          </p:cNvSpPr>
          <p:nvPr>
            <p:ph type="sldImg" idx="2"/>
          </p:nvPr>
        </p:nvSpPr>
        <p:spPr>
          <a:xfrm>
            <a:off x="3062288" y="1143000"/>
            <a:ext cx="73342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4412B9-3C9B-4442-AC5C-9A8359BEB4F5}" type="slidenum">
              <a:rPr kumimoji="1" lang="ja-JP" altLang="en-US" smtClean="0"/>
              <a:t>‹#›</a:t>
            </a:fld>
            <a:endParaRPr kumimoji="1" lang="ja-JP" altLang="en-US"/>
          </a:p>
        </p:txBody>
      </p:sp>
    </p:spTree>
    <p:extLst>
      <p:ext uri="{BB962C8B-B14F-4D97-AF65-F5344CB8AC3E}">
        <p14:creationId xmlns:p14="http://schemas.microsoft.com/office/powerpoint/2010/main" val="4842585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4713405"/>
            <a:ext cx="5829300" cy="10026815"/>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15126892"/>
            <a:ext cx="5143500" cy="6953434"/>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8D1BBF3-BB22-42E2-8FD9-D58468E427C5}" type="datetime1">
              <a:rPr kumimoji="1" lang="ja-JP" altLang="en-US" smtClean="0"/>
              <a:t>2023/9/20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525993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B2EB326-1D53-4702-A9DC-79D0AF51ECDE}" type="datetime1">
              <a:rPr kumimoji="1" lang="ja-JP" altLang="en-US" smtClean="0"/>
              <a:t>2023/9/20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072179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1533356"/>
            <a:ext cx="1478756" cy="2440702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1533356"/>
            <a:ext cx="4350544" cy="2440702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1D8D8C-2290-4A8A-B79B-DE3DCF92F159}" type="datetime1">
              <a:rPr kumimoji="1" lang="ja-JP" altLang="en-US" smtClean="0"/>
              <a:t>2023/9/20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664972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24D68E-D7A7-470B-8596-E6A8C264D614}" type="datetime1">
              <a:rPr kumimoji="1" lang="ja-JP" altLang="en-US" smtClean="0"/>
              <a:t>2023/9/20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461382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7180114"/>
            <a:ext cx="5915025" cy="11980175"/>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19273626"/>
            <a:ext cx="5915025" cy="6300091"/>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0554B2-A77C-4802-AC82-3EB055305F90}" type="datetime1">
              <a:rPr kumimoji="1" lang="ja-JP" altLang="en-US" smtClean="0"/>
              <a:t>2023/9/20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153875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7666780"/>
            <a:ext cx="2914650" cy="18273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7666780"/>
            <a:ext cx="2914650" cy="18273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3E234E-65AE-41D9-AA32-224D1C1183EF}" type="datetime1">
              <a:rPr kumimoji="1" lang="ja-JP" altLang="en-US" smtClean="0"/>
              <a:t>2023/9/20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734918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1533362"/>
            <a:ext cx="5915025" cy="556675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7060106"/>
            <a:ext cx="2901255" cy="34600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10520155"/>
            <a:ext cx="2901255" cy="154735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7060106"/>
            <a:ext cx="2915543" cy="34600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10520155"/>
            <a:ext cx="2915543" cy="154735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1B6CF01-4F54-4C7F-B961-5FC2E2ECC38C}" type="datetime1">
              <a:rPr kumimoji="1" lang="ja-JP" altLang="en-US" smtClean="0"/>
              <a:t>2023/9/20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4012492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F053810-E4A9-4396-BC41-387438975885}" type="datetime1">
              <a:rPr kumimoji="1" lang="ja-JP" altLang="en-US" smtClean="0"/>
              <a:t>2023/9/20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610236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4B518-3F76-471B-8818-08E11A6FE45F}" type="datetime1">
              <a:rPr kumimoji="1" lang="ja-JP" altLang="en-US" smtClean="0"/>
              <a:t>2023/9/20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724439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1920028"/>
            <a:ext cx="2211884" cy="6720099"/>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4146734"/>
            <a:ext cx="3471863" cy="2046696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8640127"/>
            <a:ext cx="2211884" cy="1600690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00BF120-4133-4C08-8991-A3B1506647BD}" type="datetime1">
              <a:rPr kumimoji="1" lang="ja-JP" altLang="en-US" smtClean="0"/>
              <a:t>2023/9/20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286885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1920028"/>
            <a:ext cx="2211884" cy="6720099"/>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4146734"/>
            <a:ext cx="3471863" cy="2046696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8640127"/>
            <a:ext cx="2211884" cy="1600690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E7B8673-1089-40AE-8B82-F9BD8CC882E0}" type="datetime1">
              <a:rPr kumimoji="1" lang="ja-JP" altLang="en-US" smtClean="0"/>
              <a:t>2023/9/20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313065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1533362"/>
            <a:ext cx="5915025" cy="556675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7666780"/>
            <a:ext cx="5915025" cy="1827360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26693734"/>
            <a:ext cx="1543050" cy="1533356"/>
          </a:xfrm>
          <a:prstGeom prst="rect">
            <a:avLst/>
          </a:prstGeom>
        </p:spPr>
        <p:txBody>
          <a:bodyPr vert="horz" lIns="91440" tIns="45720" rIns="91440" bIns="45720" rtlCol="0" anchor="ctr"/>
          <a:lstStyle>
            <a:lvl1pPr algn="l">
              <a:defRPr sz="900">
                <a:solidFill>
                  <a:schemeClr val="tx1">
                    <a:tint val="75000"/>
                  </a:schemeClr>
                </a:solidFill>
              </a:defRPr>
            </a:lvl1pPr>
          </a:lstStyle>
          <a:p>
            <a:fld id="{EF32F7CA-6FD6-4971-AB2D-7961C9B5B9C4}" type="datetime1">
              <a:rPr kumimoji="1" lang="ja-JP" altLang="en-US" smtClean="0"/>
              <a:t>2023/9/20</a:t>
            </a:fld>
            <a:endParaRPr kumimoji="1" lang="ja-JP" altLang="en-US"/>
          </a:p>
        </p:txBody>
      </p:sp>
      <p:sp>
        <p:nvSpPr>
          <p:cNvPr id="5" name="Footer Placeholder 4"/>
          <p:cNvSpPr>
            <a:spLocks noGrp="1"/>
          </p:cNvSpPr>
          <p:nvPr>
            <p:ph type="ftr" sz="quarter" idx="3"/>
          </p:nvPr>
        </p:nvSpPr>
        <p:spPr>
          <a:xfrm>
            <a:off x="2271713" y="26693734"/>
            <a:ext cx="2314575" cy="1533356"/>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26693734"/>
            <a:ext cx="1543050" cy="1533356"/>
          </a:xfrm>
          <a:prstGeom prst="rect">
            <a:avLst/>
          </a:prstGeom>
        </p:spPr>
        <p:txBody>
          <a:bodyPr vert="horz" lIns="91440" tIns="45720" rIns="91440" bIns="45720" rtlCol="0" anchor="ctr"/>
          <a:lstStyle>
            <a:lvl1pPr algn="r">
              <a:defRPr sz="900">
                <a:solidFill>
                  <a:schemeClr val="tx1">
                    <a:tint val="75000"/>
                  </a:schemeClr>
                </a:solidFill>
              </a:defRPr>
            </a:lvl1p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252852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comments" Target="../comments/comment2.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comments" Target="../comments/comment3.xml"/><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jpg"/><Relationship Id="rId2" Type="http://schemas.openxmlformats.org/officeDocument/2006/relationships/hyperlink" Target="https://www.audika.com.au/customer-service" TargetMode="Externa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7209ABD-D468-8C85-0662-D512919FB0BA}"/>
              </a:ext>
            </a:extLst>
          </p:cNvPr>
          <p:cNvSpPr txBox="1"/>
          <p:nvPr/>
        </p:nvSpPr>
        <p:spPr>
          <a:xfrm>
            <a:off x="242886" y="7859790"/>
            <a:ext cx="6615112" cy="253916"/>
          </a:xfrm>
          <a:prstGeom prst="rect">
            <a:avLst/>
          </a:prstGeom>
          <a:noFill/>
        </p:spPr>
        <p:txBody>
          <a:bodyPr wrap="square">
            <a:spAutoFit/>
          </a:bodyPr>
          <a:lstStyle/>
          <a:p>
            <a:r>
              <a:rPr lang="en-US" altLang="ja-JP" sz="1050" b="1" dirty="0"/>
              <a:t>※</a:t>
            </a:r>
            <a:r>
              <a:rPr lang="ja-JP" altLang="en-US" sz="1050" b="1" dirty="0"/>
              <a:t>全体構成をご理解頂くため便宜上「1-0-①」のように合番を振っていますが掲載時には表示されません。</a:t>
            </a:r>
          </a:p>
        </p:txBody>
      </p:sp>
      <p:sp>
        <p:nvSpPr>
          <p:cNvPr id="7" name="スライド番号プレースホルダー 6">
            <a:extLst>
              <a:ext uri="{FF2B5EF4-FFF2-40B4-BE49-F238E27FC236}">
                <a16:creationId xmlns:a16="http://schemas.microsoft.com/office/drawing/2014/main" id="{B087E556-3830-1D51-5795-E9BCECC43C0C}"/>
              </a:ext>
            </a:extLst>
          </p:cNvPr>
          <p:cNvSpPr>
            <a:spLocks noGrp="1"/>
          </p:cNvSpPr>
          <p:nvPr>
            <p:ph type="sldNum" sz="quarter" idx="12"/>
          </p:nvPr>
        </p:nvSpPr>
        <p:spPr/>
        <p:txBody>
          <a:bodyPr/>
          <a:lstStyle/>
          <a:p>
            <a:fld id="{0659AD77-81C0-4957-82F6-3F9C795B8E95}" type="slidenum">
              <a:rPr kumimoji="1" lang="ja-JP" altLang="en-US" smtClean="0"/>
              <a:t>1</a:t>
            </a:fld>
            <a:endParaRPr kumimoji="1" lang="ja-JP" altLang="en-US"/>
          </a:p>
        </p:txBody>
      </p:sp>
      <p:sp>
        <p:nvSpPr>
          <p:cNvPr id="5" name="テキスト ボックス 4">
            <a:extLst>
              <a:ext uri="{FF2B5EF4-FFF2-40B4-BE49-F238E27FC236}">
                <a16:creationId xmlns:a16="http://schemas.microsoft.com/office/drawing/2014/main" id="{043EBEAE-88E8-2FD6-4EF2-857890176E15}"/>
              </a:ext>
            </a:extLst>
          </p:cNvPr>
          <p:cNvSpPr txBox="1"/>
          <p:nvPr/>
        </p:nvSpPr>
        <p:spPr>
          <a:xfrm>
            <a:off x="243685" y="306425"/>
            <a:ext cx="6371425" cy="338554"/>
          </a:xfrm>
          <a:prstGeom prst="rect">
            <a:avLst/>
          </a:prstGeom>
          <a:noFill/>
          <a:ln>
            <a:solidFill>
              <a:schemeClr val="tx1"/>
            </a:solidFill>
          </a:ln>
        </p:spPr>
        <p:txBody>
          <a:bodyPr wrap="square" rtlCol="0">
            <a:spAutoFit/>
          </a:bodyPr>
          <a:lstStyle/>
          <a:p>
            <a:r>
              <a:rPr lang="ja-JP" altLang="en-US" sz="1600"/>
              <a:t>コンテンツ一覧</a:t>
            </a:r>
            <a:endParaRPr lang="ja-JP" altLang="en-US" sz="1600" dirty="0"/>
          </a:p>
        </p:txBody>
      </p:sp>
      <p:graphicFrame>
        <p:nvGraphicFramePr>
          <p:cNvPr id="2" name="表 1">
            <a:extLst>
              <a:ext uri="{FF2B5EF4-FFF2-40B4-BE49-F238E27FC236}">
                <a16:creationId xmlns:a16="http://schemas.microsoft.com/office/drawing/2014/main" id="{1A02615A-856A-958A-3B41-D52BAFCA40C7}"/>
              </a:ext>
            </a:extLst>
          </p:cNvPr>
          <p:cNvGraphicFramePr>
            <a:graphicFrameLocks noGrp="1"/>
          </p:cNvGraphicFramePr>
          <p:nvPr>
            <p:extLst>
              <p:ext uri="{D42A27DB-BD31-4B8C-83A1-F6EECF244321}">
                <p14:modId xmlns:p14="http://schemas.microsoft.com/office/powerpoint/2010/main" val="972240439"/>
              </p:ext>
            </p:extLst>
          </p:nvPr>
        </p:nvGraphicFramePr>
        <p:xfrm>
          <a:off x="242888" y="306425"/>
          <a:ext cx="6372224" cy="7483751"/>
        </p:xfrm>
        <a:graphic>
          <a:graphicData uri="http://schemas.openxmlformats.org/drawingml/2006/table">
            <a:tbl>
              <a:tblPr firstRow="1" firstCol="1" bandRow="1">
                <a:tableStyleId>{5C22544A-7EE6-4342-B048-85BDC9FD1C3A}</a:tableStyleId>
              </a:tblPr>
              <a:tblGrid>
                <a:gridCol w="683326">
                  <a:extLst>
                    <a:ext uri="{9D8B030D-6E8A-4147-A177-3AD203B41FA5}">
                      <a16:colId xmlns:a16="http://schemas.microsoft.com/office/drawing/2014/main" val="2454966416"/>
                    </a:ext>
                  </a:extLst>
                </a:gridCol>
                <a:gridCol w="1780410">
                  <a:extLst>
                    <a:ext uri="{9D8B030D-6E8A-4147-A177-3AD203B41FA5}">
                      <a16:colId xmlns:a16="http://schemas.microsoft.com/office/drawing/2014/main" val="3132664952"/>
                    </a:ext>
                  </a:extLst>
                </a:gridCol>
                <a:gridCol w="3908488">
                  <a:extLst>
                    <a:ext uri="{9D8B030D-6E8A-4147-A177-3AD203B41FA5}">
                      <a16:colId xmlns:a16="http://schemas.microsoft.com/office/drawing/2014/main" val="3889787016"/>
                    </a:ext>
                  </a:extLst>
                </a:gridCol>
              </a:tblGrid>
              <a:tr h="201360">
                <a:tc>
                  <a:txBody>
                    <a:bodyPr/>
                    <a:lstStyle/>
                    <a:p>
                      <a:pPr algn="l"/>
                      <a:endParaRPr lang="en-US" altLang="ja-JP" sz="900" kern="0" dirty="0">
                        <a:effectLst/>
                        <a:latin typeface="+mn-ea"/>
                        <a:ea typeface="+mn-ea"/>
                      </a:endParaRPr>
                    </a:p>
                  </a:txBody>
                  <a:tcPr marL="28575" marR="28575" marT="19050" marB="19050" anchor="b">
                    <a:solidFill>
                      <a:schemeClr val="bg1">
                        <a:lumMod val="65000"/>
                      </a:schemeClr>
                    </a:solidFill>
                  </a:tcPr>
                </a:tc>
                <a:tc>
                  <a:txBody>
                    <a:bodyPr/>
                    <a:lstStyle/>
                    <a:p>
                      <a:pPr algn="ctr"/>
                      <a:r>
                        <a:rPr lang="ja-JP" altLang="en-US" sz="900" kern="100" dirty="0">
                          <a:effectLst/>
                          <a:latin typeface="+mn-ea"/>
                          <a:ea typeface="+mn-ea"/>
                        </a:rPr>
                        <a:t>テーマ</a:t>
                      </a: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algn="ctr"/>
                      <a:r>
                        <a:rPr lang="ja-JP" altLang="en-US" sz="900" kern="100" dirty="0">
                          <a:effectLst/>
                          <a:latin typeface="+mn-ea"/>
                          <a:ea typeface="+mn-ea"/>
                        </a:rPr>
                        <a:t>内　容</a:t>
                      </a:r>
                      <a:endParaRPr lang="en-US" altLang="ja-JP" sz="900" kern="100" dirty="0">
                        <a:effectLst/>
                        <a:latin typeface="+mn-ea"/>
                        <a:ea typeface="+mn-ea"/>
                      </a:endParaRPr>
                    </a:p>
                  </a:txBody>
                  <a:tcPr marL="28575" marR="28575" marT="19050" marB="19050" anchor="b">
                    <a:solidFill>
                      <a:schemeClr val="bg1">
                        <a:lumMod val="65000"/>
                      </a:schemeClr>
                    </a:solidFill>
                  </a:tcPr>
                </a:tc>
                <a:extLst>
                  <a:ext uri="{0D108BD9-81ED-4DB2-BD59-A6C34878D82A}">
                    <a16:rowId xmlns:a16="http://schemas.microsoft.com/office/drawing/2014/main" val="1324895207"/>
                  </a:ext>
                </a:extLst>
              </a:tr>
              <a:tr h="0">
                <a:tc>
                  <a:txBody>
                    <a:bodyPr/>
                    <a:lstStyle/>
                    <a:p>
                      <a:pPr algn="ctr"/>
                      <a:endParaRPr lang="en-US" altLang="ja-JP" sz="900" kern="100" dirty="0">
                        <a:effectLst/>
                        <a:latin typeface="+mn-ea"/>
                        <a:ea typeface="+mn-ea"/>
                      </a:endParaRPr>
                    </a:p>
                    <a:p>
                      <a:pPr algn="ctr"/>
                      <a:r>
                        <a:rPr lang="en-US" altLang="ja-JP" sz="900" kern="100" dirty="0">
                          <a:effectLst/>
                          <a:latin typeface="+mn-ea"/>
                          <a:ea typeface="+mn-ea"/>
                        </a:rPr>
                        <a:t>1-0</a:t>
                      </a:r>
                    </a:p>
                    <a:p>
                      <a:pPr algn="ctr"/>
                      <a:endParaRPr lang="en-US" altLang="ja-JP" sz="900" kern="100" dirty="0">
                        <a:effectLst/>
                        <a:latin typeface="+mn-ea"/>
                        <a:ea typeface="+mn-ea"/>
                      </a:endParaRP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b="1" kern="100" dirty="0">
                          <a:solidFill>
                            <a:schemeClr val="tx1"/>
                          </a:solidFill>
                          <a:effectLst/>
                          <a:latin typeface="+mn-ea"/>
                          <a:ea typeface="+mn-ea"/>
                          <a:cs typeface="Times New Roman" panose="02020603050405020304" pitchFamily="18" charset="0"/>
                        </a:rPr>
                        <a:t>聴こえをよくする</a:t>
                      </a:r>
                      <a:r>
                        <a:rPr lang="en-US" altLang="ja-JP" sz="900" b="1" kern="100" dirty="0">
                          <a:solidFill>
                            <a:schemeClr val="tx1"/>
                          </a:solidFill>
                          <a:effectLst/>
                          <a:latin typeface="+mn-ea"/>
                          <a:ea typeface="+mn-ea"/>
                          <a:cs typeface="Times New Roman" panose="02020603050405020304" pitchFamily="18" charset="0"/>
                        </a:rPr>
                        <a:t>4</a:t>
                      </a:r>
                      <a:r>
                        <a:rPr lang="ja-JP" altLang="en-US" sz="900" b="1" kern="100" dirty="0">
                          <a:solidFill>
                            <a:schemeClr val="tx1"/>
                          </a:solidFill>
                          <a:effectLst/>
                          <a:latin typeface="+mn-ea"/>
                          <a:ea typeface="+mn-ea"/>
                          <a:cs typeface="Times New Roman" panose="02020603050405020304" pitchFamily="18" charset="0"/>
                        </a:rPr>
                        <a:t>つのステップ</a:t>
                      </a:r>
                      <a:endParaRPr lang="en-US" altLang="ja-JP" sz="900" b="1"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b="1"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b="1"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b="1"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① 聴力を改善するための</a:t>
                      </a:r>
                      <a:r>
                        <a:rPr kumimoji="1" lang="en-US" altLang="ja-JP" sz="900" b="0" kern="1200" dirty="0">
                          <a:solidFill>
                            <a:schemeClr val="dk1"/>
                          </a:solidFill>
                          <a:effectLst/>
                          <a:latin typeface="+mn-lt"/>
                          <a:ea typeface="+mn-ea"/>
                          <a:cs typeface="+mn-cs"/>
                        </a:rPr>
                        <a:t>4</a:t>
                      </a:r>
                      <a:r>
                        <a:rPr kumimoji="1" lang="ja-JP" altLang="ja-JP" sz="900" b="0" kern="1200" dirty="0">
                          <a:solidFill>
                            <a:schemeClr val="dk1"/>
                          </a:solidFill>
                          <a:effectLst/>
                          <a:latin typeface="+mn-lt"/>
                          <a:ea typeface="+mn-ea"/>
                          <a:cs typeface="+mn-cs"/>
                        </a:rPr>
                        <a:t>つのステップ</a:t>
                      </a:r>
                    </a:p>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② </a:t>
                      </a:r>
                      <a:r>
                        <a:rPr kumimoji="1" lang="en-US" altLang="ja-JP" sz="900" b="0" kern="1200" dirty="0">
                          <a:solidFill>
                            <a:schemeClr val="dk1"/>
                          </a:solidFill>
                          <a:effectLst/>
                          <a:latin typeface="+mn-lt"/>
                          <a:ea typeface="+mn-ea"/>
                          <a:cs typeface="+mn-cs"/>
                        </a:rPr>
                        <a:t>1.</a:t>
                      </a:r>
                      <a:r>
                        <a:rPr kumimoji="1" lang="ja-JP" altLang="ja-JP" sz="900" b="0" kern="1200" dirty="0">
                          <a:solidFill>
                            <a:schemeClr val="dk1"/>
                          </a:solidFill>
                          <a:effectLst/>
                          <a:latin typeface="+mn-lt"/>
                          <a:ea typeface="+mn-ea"/>
                          <a:cs typeface="+mn-cs"/>
                        </a:rPr>
                        <a:t>難聴の</a:t>
                      </a:r>
                      <a:r>
                        <a:rPr kumimoji="1" lang="en-US" altLang="ja-JP" sz="900" b="0" kern="1200" dirty="0">
                          <a:solidFill>
                            <a:schemeClr val="dk1"/>
                          </a:solidFill>
                          <a:effectLst/>
                          <a:latin typeface="+mn-lt"/>
                          <a:ea typeface="+mn-ea"/>
                          <a:cs typeface="+mn-cs"/>
                        </a:rPr>
                        <a:t>6</a:t>
                      </a:r>
                      <a:r>
                        <a:rPr kumimoji="1" lang="ja-JP" altLang="ja-JP" sz="900" b="0" kern="1200" dirty="0">
                          <a:solidFill>
                            <a:schemeClr val="dk1"/>
                          </a:solidFill>
                          <a:effectLst/>
                          <a:latin typeface="+mn-lt"/>
                          <a:ea typeface="+mn-ea"/>
                          <a:cs typeface="+mn-cs"/>
                        </a:rPr>
                        <a:t>つの兆候と症状を知る</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ja-JP" sz="900" b="0" kern="1200" dirty="0">
                          <a:solidFill>
                            <a:schemeClr val="accent1"/>
                          </a:solidFill>
                          <a:effectLst/>
                          <a:latin typeface="+mn-lt"/>
                          <a:ea typeface="+mn-ea"/>
                          <a:cs typeface="+mn-cs"/>
                        </a:rPr>
                        <a:t>●検査が必要かを判断する</a:t>
                      </a:r>
                      <a:r>
                        <a:rPr kumimoji="1" lang="en-US" altLang="ja-JP" sz="900" b="0" kern="1200" dirty="0">
                          <a:solidFill>
                            <a:schemeClr val="accent1"/>
                          </a:solidFill>
                          <a:effectLst/>
                          <a:latin typeface="+mn-lt"/>
                          <a:ea typeface="+mn-ea"/>
                          <a:cs typeface="+mn-cs"/>
                        </a:rPr>
                        <a:t>(call to action)</a:t>
                      </a:r>
                      <a:endParaRPr kumimoji="1" lang="ja-JP" altLang="ja-JP" sz="900" b="0" kern="1200" dirty="0">
                        <a:solidFill>
                          <a:schemeClr val="accent1"/>
                        </a:solidFill>
                        <a:effectLst/>
                        <a:latin typeface="+mn-lt"/>
                        <a:ea typeface="+mn-ea"/>
                        <a:cs typeface="+mn-cs"/>
                      </a:endParaRPr>
                    </a:p>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③ </a:t>
                      </a:r>
                      <a:r>
                        <a:rPr kumimoji="1" lang="en-US" altLang="ja-JP" sz="900" b="0" kern="1200" dirty="0">
                          <a:solidFill>
                            <a:schemeClr val="dk1"/>
                          </a:solidFill>
                          <a:effectLst/>
                          <a:latin typeface="+mn-lt"/>
                          <a:ea typeface="+mn-ea"/>
                          <a:cs typeface="+mn-cs"/>
                        </a:rPr>
                        <a:t>2.</a:t>
                      </a:r>
                      <a:r>
                        <a:rPr kumimoji="1" lang="ja-JP" altLang="ja-JP" sz="900" b="0" kern="1200" dirty="0">
                          <a:solidFill>
                            <a:schemeClr val="dk1"/>
                          </a:solidFill>
                          <a:effectLst/>
                          <a:latin typeface="+mn-lt"/>
                          <a:ea typeface="+mn-ea"/>
                          <a:cs typeface="+mn-cs"/>
                        </a:rPr>
                        <a:t>無料の聴力測定を予約する</a:t>
                      </a:r>
                    </a:p>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④ </a:t>
                      </a:r>
                      <a:r>
                        <a:rPr kumimoji="1" lang="en-US" altLang="ja-JP" sz="900" b="0" kern="1200" dirty="0">
                          <a:solidFill>
                            <a:schemeClr val="dk1"/>
                          </a:solidFill>
                          <a:effectLst/>
                          <a:latin typeface="+mn-lt"/>
                          <a:ea typeface="+mn-ea"/>
                          <a:cs typeface="+mn-cs"/>
                        </a:rPr>
                        <a:t>3.</a:t>
                      </a:r>
                      <a:r>
                        <a:rPr kumimoji="1" lang="ja-JP" altLang="ja-JP" sz="900" b="0" kern="1200" dirty="0">
                          <a:solidFill>
                            <a:schemeClr val="dk1"/>
                          </a:solidFill>
                          <a:effectLst/>
                          <a:latin typeface="+mn-lt"/>
                          <a:ea typeface="+mn-ea"/>
                          <a:cs typeface="+mn-cs"/>
                        </a:rPr>
                        <a:t>最新の補聴器について学ぶ</a:t>
                      </a:r>
                      <a:r>
                        <a:rPr kumimoji="1" lang="en-US" altLang="ja-JP" sz="900" b="0" kern="1200" dirty="0">
                          <a:solidFill>
                            <a:schemeClr val="dk1"/>
                          </a:solidFill>
                          <a:effectLst/>
                          <a:latin typeface="+mn-lt"/>
                          <a:ea typeface="+mn-ea"/>
                          <a:cs typeface="+mn-cs"/>
                        </a:rPr>
                        <a:t> </a:t>
                      </a:r>
                      <a:endParaRPr kumimoji="1" lang="ja-JP" altLang="ja-JP" sz="900" b="0" kern="1200" dirty="0">
                        <a:solidFill>
                          <a:schemeClr val="dk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ja-JP" sz="900" b="0" kern="1200" dirty="0">
                          <a:solidFill>
                            <a:schemeClr val="accent1"/>
                          </a:solidFill>
                          <a:effectLst/>
                          <a:latin typeface="+mn-lt"/>
                          <a:ea typeface="+mn-ea"/>
                          <a:cs typeface="+mn-cs"/>
                        </a:rPr>
                        <a:t>●オーティコン補聴器のご紹介</a:t>
                      </a:r>
                      <a:r>
                        <a:rPr kumimoji="1" lang="en-US" altLang="ja-JP" sz="900" b="0" kern="1200" dirty="0">
                          <a:solidFill>
                            <a:schemeClr val="accent1"/>
                          </a:solidFill>
                          <a:effectLst/>
                          <a:latin typeface="+mn-lt"/>
                          <a:ea typeface="+mn-ea"/>
                          <a:cs typeface="+mn-cs"/>
                        </a:rPr>
                        <a:t>(call to action)</a:t>
                      </a:r>
                      <a:endParaRPr kumimoji="1" lang="ja-JP" altLang="ja-JP" sz="900" b="0" kern="1200" dirty="0">
                        <a:solidFill>
                          <a:schemeClr val="accent1"/>
                        </a:solidFill>
                        <a:effectLst/>
                        <a:latin typeface="+mn-lt"/>
                        <a:ea typeface="+mn-ea"/>
                        <a:cs typeface="+mn-cs"/>
                      </a:endParaRPr>
                    </a:p>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⑤ </a:t>
                      </a:r>
                      <a:r>
                        <a:rPr kumimoji="1" lang="en-US" altLang="ja-JP" sz="900" b="0" kern="1200" dirty="0">
                          <a:solidFill>
                            <a:schemeClr val="dk1"/>
                          </a:solidFill>
                          <a:effectLst/>
                          <a:latin typeface="+mn-lt"/>
                          <a:ea typeface="+mn-ea"/>
                          <a:cs typeface="+mn-cs"/>
                        </a:rPr>
                        <a:t>4. </a:t>
                      </a:r>
                      <a:r>
                        <a:rPr kumimoji="1" lang="ja-JP" altLang="ja-JP" sz="900" b="0" kern="1200" dirty="0">
                          <a:solidFill>
                            <a:schemeClr val="dk1"/>
                          </a:solidFill>
                          <a:effectLst/>
                          <a:latin typeface="+mn-lt"/>
                          <a:ea typeface="+mn-ea"/>
                          <a:cs typeface="+mn-cs"/>
                        </a:rPr>
                        <a:t>支払い計画、支給制度や補助金について学ぶ</a:t>
                      </a:r>
                    </a:p>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⑥ </a:t>
                      </a:r>
                      <a:r>
                        <a:rPr kumimoji="1" lang="en-US" altLang="ja-JP" sz="900" b="0" kern="1200" dirty="0">
                          <a:solidFill>
                            <a:schemeClr val="dk1"/>
                          </a:solidFill>
                          <a:effectLst/>
                          <a:latin typeface="+mn-lt"/>
                          <a:ea typeface="+mn-ea"/>
                          <a:cs typeface="+mn-cs"/>
                        </a:rPr>
                        <a:t> </a:t>
                      </a:r>
                      <a:r>
                        <a:rPr kumimoji="1" lang="ja-JP" altLang="ja-JP" sz="900" b="0" kern="1200" dirty="0">
                          <a:solidFill>
                            <a:schemeClr val="dk1"/>
                          </a:solidFill>
                          <a:effectLst/>
                          <a:latin typeface="+mn-lt"/>
                          <a:ea typeface="+mn-ea"/>
                          <a:cs typeface="+mn-cs"/>
                        </a:rPr>
                        <a:t>新日本補聴器のアドバンテージを利用する</a:t>
                      </a:r>
                      <a:endParaRPr kumimoji="1" lang="en-US" altLang="ja-JP" sz="900" b="0" kern="1200" dirty="0">
                        <a:solidFill>
                          <a:schemeClr val="dk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900" b="0" dirty="0">
                          <a:solidFill>
                            <a:srgbClr val="FF0000"/>
                          </a:solidFill>
                          <a:latin typeface="+mn-ea"/>
                        </a:rPr>
                        <a:t>1-0-</a:t>
                      </a:r>
                      <a:r>
                        <a:rPr lang="ja-JP" altLang="en-US" sz="900" b="0" dirty="0">
                          <a:solidFill>
                            <a:srgbClr val="FF0000"/>
                          </a:solidFill>
                          <a:latin typeface="+mn-ea"/>
                        </a:rPr>
                        <a:t>⑦</a:t>
                      </a:r>
                      <a:r>
                        <a:rPr lang="ja-JP" altLang="en-US" sz="900" b="0" dirty="0">
                          <a:solidFill>
                            <a:srgbClr val="FF0000"/>
                          </a:solidFill>
                        </a:rPr>
                        <a:t> 医師や聴覚の</a:t>
                      </a:r>
                      <a:r>
                        <a:rPr lang="ja-JP" altLang="en-US" sz="900" b="0" dirty="0">
                          <a:solidFill>
                            <a:srgbClr val="FF0000"/>
                          </a:solidFill>
                          <a:latin typeface="Soho Gothic W01 Bold"/>
                        </a:rPr>
                        <a:t>専門家からアドバイスを受けてください（新規）</a:t>
                      </a:r>
                      <a:endParaRPr lang="ja-JP" altLang="en-US" sz="900" b="0" dirty="0">
                        <a:solidFill>
                          <a:srgbClr val="FF0000"/>
                        </a:solidFill>
                        <a:latin typeface="Soho Gothic W01 Light"/>
                      </a:endParaRPr>
                    </a:p>
                  </a:txBody>
                  <a:tcPr marL="28575" marR="28575" marT="19050" marB="19050" anchor="b">
                    <a:solidFill>
                      <a:schemeClr val="bg1">
                        <a:lumMod val="85000"/>
                      </a:schemeClr>
                    </a:solidFill>
                  </a:tcPr>
                </a:tc>
                <a:extLst>
                  <a:ext uri="{0D108BD9-81ED-4DB2-BD59-A6C34878D82A}">
                    <a16:rowId xmlns:a16="http://schemas.microsoft.com/office/drawing/2014/main" val="1071578478"/>
                  </a:ext>
                </a:extLst>
              </a:tr>
              <a:tr h="545798">
                <a:tc>
                  <a:txBody>
                    <a:bodyPr/>
                    <a:lstStyle/>
                    <a:p>
                      <a:pPr algn="ctr"/>
                      <a:r>
                        <a:rPr lang="en-US" altLang="ja-JP" sz="900" kern="100" dirty="0">
                          <a:effectLst/>
                          <a:latin typeface="+mn-ea"/>
                          <a:ea typeface="+mn-ea"/>
                        </a:rPr>
                        <a:t>1-2</a:t>
                      </a:r>
                    </a:p>
                    <a:p>
                      <a:pPr algn="ctr"/>
                      <a:endParaRPr lang="en-US" altLang="ja-JP" sz="900" kern="100" dirty="0">
                        <a:effectLst/>
                        <a:latin typeface="+mn-ea"/>
                        <a:ea typeface="+mn-ea"/>
                      </a:endParaRP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mn-ea"/>
                          <a:ea typeface="+mn-ea"/>
                          <a:cs typeface="Times New Roman" panose="02020603050405020304" pitchFamily="18" charset="0"/>
                        </a:rPr>
                        <a:t>自宅で補聴器を試してみる</a:t>
                      </a: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highlight>
                            <a:srgbClr val="FFFF00"/>
                          </a:highlight>
                          <a:latin typeface="+mn-lt"/>
                          <a:ea typeface="+mn-ea"/>
                          <a:cs typeface="+mn-cs"/>
                        </a:rPr>
                        <a:t>1-2-</a:t>
                      </a:r>
                      <a:r>
                        <a:rPr kumimoji="1" lang="ja-JP" altLang="ja-JP" sz="900" b="0" kern="1200" dirty="0">
                          <a:solidFill>
                            <a:schemeClr val="dk1"/>
                          </a:solidFill>
                          <a:effectLst/>
                          <a:highlight>
                            <a:srgbClr val="FFFF00"/>
                          </a:highlight>
                          <a:latin typeface="+mn-lt"/>
                          <a:ea typeface="+mn-ea"/>
                          <a:cs typeface="+mn-cs"/>
                        </a:rPr>
                        <a:t>① </a:t>
                      </a:r>
                      <a:r>
                        <a:rPr lang="ja-JP" altLang="en-US" sz="900" b="0" dirty="0">
                          <a:solidFill>
                            <a:srgbClr val="FF0000"/>
                          </a:solidFill>
                          <a:highlight>
                            <a:srgbClr val="FFFF00"/>
                          </a:highlight>
                          <a:latin typeface="Proxima Nova"/>
                        </a:rPr>
                        <a:t>無料で</a:t>
                      </a:r>
                      <a:r>
                        <a:rPr lang="en-US" altLang="ja-JP" sz="900" b="0" dirty="0">
                          <a:solidFill>
                            <a:srgbClr val="FF0000"/>
                          </a:solidFill>
                          <a:highlight>
                            <a:srgbClr val="FFFF00"/>
                          </a:highlight>
                          <a:latin typeface="Proxima Nova"/>
                        </a:rPr>
                        <a:t>2</a:t>
                      </a:r>
                      <a:r>
                        <a:rPr lang="ja-JP" altLang="en-US" sz="900" b="0" dirty="0">
                          <a:solidFill>
                            <a:srgbClr val="FF0000"/>
                          </a:solidFill>
                          <a:highlight>
                            <a:srgbClr val="FFFF00"/>
                          </a:highlight>
                          <a:latin typeface="Proxima Nova"/>
                        </a:rPr>
                        <a:t>週間、補聴器</a:t>
                      </a:r>
                      <a:r>
                        <a:rPr lang="ja-JP" altLang="en-US" sz="900" b="0" i="0" dirty="0">
                          <a:solidFill>
                            <a:srgbClr val="FF0000"/>
                          </a:solidFill>
                          <a:effectLst/>
                          <a:highlight>
                            <a:srgbClr val="FFFF00"/>
                          </a:highlight>
                          <a:latin typeface="Proxima Nova"/>
                        </a:rPr>
                        <a:t>の試聴体験をしてみませんか？</a:t>
                      </a:r>
                      <a:endParaRPr lang="en-US" altLang="ja-JP" sz="900" b="0" i="0" dirty="0">
                        <a:solidFill>
                          <a:srgbClr val="FF0000"/>
                        </a:solidFill>
                        <a:effectLst/>
                        <a:highlight>
                          <a:srgbClr val="FFFF00"/>
                        </a:highlight>
                        <a:latin typeface="Proxima Nova"/>
                      </a:endParaRPr>
                    </a:p>
                    <a:p>
                      <a:r>
                        <a:rPr kumimoji="1" lang="en-US" altLang="ja-JP" sz="900" b="0" kern="1200" dirty="0">
                          <a:solidFill>
                            <a:schemeClr val="dk1"/>
                          </a:solidFill>
                          <a:effectLst/>
                          <a:latin typeface="+mn-lt"/>
                          <a:ea typeface="+mn-ea"/>
                          <a:cs typeface="+mn-cs"/>
                        </a:rPr>
                        <a:t>1-2-</a:t>
                      </a:r>
                      <a:r>
                        <a:rPr kumimoji="1" lang="ja-JP" altLang="ja-JP" sz="900" b="0" kern="1200" dirty="0">
                          <a:solidFill>
                            <a:schemeClr val="dk1"/>
                          </a:solidFill>
                          <a:effectLst/>
                          <a:latin typeface="+mn-lt"/>
                          <a:ea typeface="+mn-ea"/>
                          <a:cs typeface="+mn-cs"/>
                        </a:rPr>
                        <a:t>② 補聴器を体験する前にまずは聴力測定が必要</a:t>
                      </a:r>
                    </a:p>
                    <a:p>
                      <a:r>
                        <a:rPr kumimoji="1" lang="en-US" altLang="ja-JP" sz="900" b="0" kern="1200" dirty="0">
                          <a:solidFill>
                            <a:schemeClr val="dk1"/>
                          </a:solidFill>
                          <a:effectLst/>
                          <a:latin typeface="+mn-lt"/>
                          <a:ea typeface="+mn-ea"/>
                          <a:cs typeface="+mn-cs"/>
                        </a:rPr>
                        <a:t>1-2-</a:t>
                      </a:r>
                      <a:r>
                        <a:rPr kumimoji="1" lang="ja-JP" altLang="ja-JP" sz="900" b="0" kern="1200" dirty="0">
                          <a:solidFill>
                            <a:schemeClr val="dk1"/>
                          </a:solidFill>
                          <a:effectLst/>
                          <a:latin typeface="+mn-lt"/>
                          <a:ea typeface="+mn-ea"/>
                          <a:cs typeface="+mn-cs"/>
                        </a:rPr>
                        <a:t>③ 補聴器により難聴を改善する</a:t>
                      </a:r>
                    </a:p>
                    <a:p>
                      <a:r>
                        <a:rPr kumimoji="1" lang="ja-JP" altLang="ja-JP" sz="900" b="0" kern="1200" dirty="0">
                          <a:solidFill>
                            <a:schemeClr val="accent1"/>
                          </a:solidFill>
                          <a:effectLst/>
                          <a:latin typeface="+mn-lt"/>
                          <a:ea typeface="+mn-ea"/>
                          <a:cs typeface="+mn-cs"/>
                        </a:rPr>
                        <a:t>●オーティコン補聴器のご紹介</a:t>
                      </a:r>
                      <a:r>
                        <a:rPr kumimoji="1" lang="en-US" altLang="ja-JP" sz="900" b="0" kern="1200" dirty="0">
                          <a:solidFill>
                            <a:schemeClr val="accent1"/>
                          </a:solidFill>
                          <a:effectLst/>
                          <a:latin typeface="+mn-lt"/>
                          <a:ea typeface="+mn-ea"/>
                          <a:cs typeface="+mn-cs"/>
                        </a:rPr>
                        <a:t>(call to action)</a:t>
                      </a:r>
                    </a:p>
                    <a:p>
                      <a:r>
                        <a:rPr lang="en-US" altLang="ja-JP" sz="900" b="0" dirty="0">
                          <a:solidFill>
                            <a:srgbClr val="FF0000"/>
                          </a:solidFill>
                        </a:rPr>
                        <a:t>1-2- </a:t>
                      </a:r>
                      <a:r>
                        <a:rPr lang="ja-JP" altLang="en-US" sz="900" b="0" dirty="0">
                          <a:solidFill>
                            <a:srgbClr val="FF0000"/>
                          </a:solidFill>
                        </a:rPr>
                        <a:t>④補聴器を利用するメリット</a:t>
                      </a:r>
                      <a:r>
                        <a:rPr lang="ja-JP" altLang="en-US" sz="900" b="0" dirty="0">
                          <a:solidFill>
                            <a:srgbClr val="FF0000"/>
                          </a:solidFill>
                          <a:latin typeface="Soho Gothic W01 Bold"/>
                        </a:rPr>
                        <a:t>（新規）</a:t>
                      </a:r>
                      <a:endParaRPr lang="ja-JP" altLang="en-US" sz="900" b="0" dirty="0">
                        <a:solidFill>
                          <a:srgbClr val="FF0000"/>
                        </a:solidFill>
                      </a:endParaRPr>
                    </a:p>
                    <a:p>
                      <a:r>
                        <a:rPr lang="en-US" altLang="ja-JP" sz="900" b="0" dirty="0">
                          <a:solidFill>
                            <a:srgbClr val="FF0000"/>
                          </a:solidFill>
                        </a:rPr>
                        <a:t>1-2- </a:t>
                      </a:r>
                      <a:r>
                        <a:rPr lang="ja-JP" altLang="en-US" sz="900" b="0" dirty="0">
                          <a:solidFill>
                            <a:srgbClr val="FF0000"/>
                          </a:solidFill>
                        </a:rPr>
                        <a:t>⑤補聴器に慣れるためのヒント</a:t>
                      </a:r>
                      <a:r>
                        <a:rPr lang="ja-JP" altLang="en-US" sz="900" b="0" dirty="0">
                          <a:solidFill>
                            <a:srgbClr val="FF0000"/>
                          </a:solidFill>
                          <a:latin typeface="Soho Gothic W01 Bold"/>
                        </a:rPr>
                        <a:t>（新規）</a:t>
                      </a:r>
                      <a:endParaRPr lang="ja-JP" altLang="en-US" sz="900" b="0" dirty="0">
                        <a:solidFill>
                          <a:srgbClr val="FF0000"/>
                        </a:solidFill>
                      </a:endParaRPr>
                    </a:p>
                  </a:txBody>
                  <a:tcPr marL="28575" marR="28575" marT="19050" marB="19050" anchor="b">
                    <a:solidFill>
                      <a:schemeClr val="bg1">
                        <a:lumMod val="85000"/>
                      </a:schemeClr>
                    </a:solidFill>
                  </a:tcPr>
                </a:tc>
                <a:extLst>
                  <a:ext uri="{0D108BD9-81ED-4DB2-BD59-A6C34878D82A}">
                    <a16:rowId xmlns:a16="http://schemas.microsoft.com/office/drawing/2014/main" val="223167786"/>
                  </a:ext>
                </a:extLst>
              </a:tr>
              <a:tr h="195258">
                <a:tc>
                  <a:txBody>
                    <a:bodyPr/>
                    <a:lstStyle/>
                    <a:p>
                      <a:pPr algn="ctr"/>
                      <a:r>
                        <a:rPr lang="en-US" altLang="ja-JP" sz="900" kern="100" dirty="0">
                          <a:effectLst/>
                          <a:latin typeface="+mn-ea"/>
                          <a:ea typeface="+mn-ea"/>
                        </a:rPr>
                        <a:t>2-0</a:t>
                      </a:r>
                    </a:p>
                    <a:p>
                      <a:pPr algn="ctr"/>
                      <a:endParaRPr lang="en-US" altLang="ja-JP" sz="900" kern="100" dirty="0">
                        <a:effectLst/>
                        <a:latin typeface="+mn-ea"/>
                        <a:ea typeface="+mn-ea"/>
                      </a:endParaRPr>
                    </a:p>
                    <a:p>
                      <a:pPr algn="ctr"/>
                      <a:endParaRPr lang="en-US" altLang="ja-JP" sz="900" kern="100" dirty="0">
                        <a:effectLst/>
                        <a:latin typeface="+mn-ea"/>
                        <a:ea typeface="+mn-ea"/>
                      </a:endParaRP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defTabSz="843952">
                        <a:defRPr/>
                      </a:pPr>
                      <a:r>
                        <a:rPr lang="ja-JP" altLang="en-US" sz="900" b="1" dirty="0">
                          <a:solidFill>
                            <a:schemeClr val="tx1"/>
                          </a:solidFill>
                          <a:latin typeface="+mn-ea"/>
                          <a:ea typeface="+mn-ea"/>
                        </a:rPr>
                        <a:t>カスタマーサービス</a:t>
                      </a:r>
                      <a:endParaRPr lang="en-US" altLang="ja-JP" sz="900" b="1" dirty="0">
                        <a:solidFill>
                          <a:schemeClr val="tx1"/>
                        </a:solidFill>
                        <a:latin typeface="+mn-ea"/>
                        <a:ea typeface="+mn-ea"/>
                      </a:endParaRPr>
                    </a:p>
                    <a:p>
                      <a:pPr defTabSz="843952">
                        <a:defRPr/>
                      </a:pPr>
                      <a:endParaRPr lang="en-US" altLang="ja-JP" sz="900" b="1" dirty="0">
                        <a:solidFill>
                          <a:schemeClr val="tx1"/>
                        </a:solidFill>
                        <a:latin typeface="+mn-ea"/>
                        <a:ea typeface="+mn-ea"/>
                      </a:endParaRPr>
                    </a:p>
                    <a:p>
                      <a:pPr defTabSz="843952">
                        <a:defRPr/>
                      </a:pPr>
                      <a:endParaRPr lang="en-US" altLang="ja-JP" sz="900" b="1" dirty="0">
                        <a:solidFill>
                          <a:schemeClr val="tx1"/>
                        </a:solidFill>
                        <a:latin typeface="+mn-ea"/>
                        <a:ea typeface="+mn-ea"/>
                      </a:endParaRPr>
                    </a:p>
                    <a:p>
                      <a:pPr defTabSz="843952">
                        <a:defRPr/>
                      </a:pPr>
                      <a:endParaRPr lang="en-US" altLang="ja-JP" sz="900" b="1" dirty="0">
                        <a:solidFill>
                          <a:schemeClr val="tx1"/>
                        </a:solidFill>
                        <a:latin typeface="+mn-ea"/>
                        <a:ea typeface="+mn-ea"/>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2-0-</a:t>
                      </a:r>
                      <a:r>
                        <a:rPr kumimoji="1" lang="ja-JP" altLang="ja-JP" sz="900" b="0" kern="1200" dirty="0">
                          <a:solidFill>
                            <a:schemeClr val="dk1"/>
                          </a:solidFill>
                          <a:effectLst/>
                          <a:latin typeface="+mn-lt"/>
                          <a:ea typeface="+mn-ea"/>
                          <a:cs typeface="+mn-cs"/>
                        </a:rPr>
                        <a:t>① カスタマーサービス</a:t>
                      </a:r>
                    </a:p>
                    <a:p>
                      <a:r>
                        <a:rPr kumimoji="1" lang="en-US" altLang="ja-JP" sz="900" b="0" kern="1200" dirty="0">
                          <a:solidFill>
                            <a:schemeClr val="dk1"/>
                          </a:solidFill>
                          <a:effectLst/>
                          <a:latin typeface="+mn-lt"/>
                          <a:ea typeface="+mn-ea"/>
                          <a:cs typeface="+mn-cs"/>
                        </a:rPr>
                        <a:t>2-0-</a:t>
                      </a:r>
                      <a:r>
                        <a:rPr kumimoji="1" lang="ja-JP" altLang="ja-JP" sz="900" b="0" kern="1200" dirty="0">
                          <a:solidFill>
                            <a:schemeClr val="dk1"/>
                          </a:solidFill>
                          <a:effectLst/>
                          <a:latin typeface="+mn-lt"/>
                          <a:ea typeface="+mn-ea"/>
                          <a:cs typeface="+mn-cs"/>
                        </a:rPr>
                        <a:t>② 聴覚ケアの専門家が対応</a:t>
                      </a:r>
                    </a:p>
                    <a:p>
                      <a:r>
                        <a:rPr kumimoji="1" lang="en-US" altLang="ja-JP" sz="900" b="0" kern="1200" dirty="0">
                          <a:solidFill>
                            <a:schemeClr val="dk1"/>
                          </a:solidFill>
                          <a:effectLst/>
                          <a:latin typeface="+mn-lt"/>
                          <a:ea typeface="+mn-ea"/>
                          <a:cs typeface="+mn-cs"/>
                        </a:rPr>
                        <a:t>2-0-</a:t>
                      </a:r>
                      <a:r>
                        <a:rPr kumimoji="1" lang="ja-JP" altLang="ja-JP" sz="900" b="0" kern="1200" dirty="0">
                          <a:solidFill>
                            <a:schemeClr val="dk1"/>
                          </a:solidFill>
                          <a:effectLst/>
                          <a:latin typeface="+mn-lt"/>
                          <a:ea typeface="+mn-ea"/>
                          <a:cs typeface="+mn-cs"/>
                        </a:rPr>
                        <a:t>③ オンラインのヒアリングガイドをご利用ください</a:t>
                      </a:r>
                    </a:p>
                    <a:p>
                      <a:r>
                        <a:rPr kumimoji="1" lang="en-US" altLang="ja-JP" sz="900" b="0" kern="1200" dirty="0">
                          <a:solidFill>
                            <a:schemeClr val="dk1"/>
                          </a:solidFill>
                          <a:effectLst/>
                          <a:latin typeface="+mn-lt"/>
                          <a:ea typeface="+mn-ea"/>
                          <a:cs typeface="+mn-cs"/>
                        </a:rPr>
                        <a:t>2-0-</a:t>
                      </a:r>
                      <a:r>
                        <a:rPr kumimoji="1" lang="ja-JP" altLang="ja-JP" sz="900" b="0" kern="1200" dirty="0">
                          <a:solidFill>
                            <a:schemeClr val="dk1"/>
                          </a:solidFill>
                          <a:effectLst/>
                          <a:latin typeface="+mn-lt"/>
                          <a:ea typeface="+mn-ea"/>
                          <a:cs typeface="+mn-cs"/>
                        </a:rPr>
                        <a:t>④ 聴力を改善するための</a:t>
                      </a:r>
                      <a:r>
                        <a:rPr kumimoji="1" lang="en-US" altLang="ja-JP" sz="900" b="0" kern="1200" dirty="0">
                          <a:solidFill>
                            <a:schemeClr val="dk1"/>
                          </a:solidFill>
                          <a:effectLst/>
                          <a:latin typeface="+mn-lt"/>
                          <a:ea typeface="+mn-ea"/>
                          <a:cs typeface="+mn-cs"/>
                        </a:rPr>
                        <a:t>4</a:t>
                      </a:r>
                      <a:r>
                        <a:rPr kumimoji="1" lang="ja-JP" altLang="ja-JP" sz="900" b="0" kern="1200" dirty="0">
                          <a:solidFill>
                            <a:schemeClr val="dk1"/>
                          </a:solidFill>
                          <a:effectLst/>
                          <a:latin typeface="+mn-lt"/>
                          <a:ea typeface="+mn-ea"/>
                          <a:cs typeface="+mn-cs"/>
                        </a:rPr>
                        <a:t>つのステップ</a:t>
                      </a:r>
                      <a:endParaRPr kumimoji="1" lang="en-US" altLang="ja-JP" sz="900" b="0" kern="1200" dirty="0">
                        <a:solidFill>
                          <a:schemeClr val="dk1"/>
                        </a:solidFill>
                        <a:effectLst/>
                        <a:latin typeface="+mn-lt"/>
                        <a:ea typeface="+mn-ea"/>
                        <a:cs typeface="+mn-cs"/>
                      </a:endParaRPr>
                    </a:p>
                    <a:p>
                      <a:r>
                        <a:rPr lang="en-US" altLang="ja-JP" sz="900" b="0" dirty="0">
                          <a:solidFill>
                            <a:srgbClr val="FF0000"/>
                          </a:solidFill>
                        </a:rPr>
                        <a:t>2-0-</a:t>
                      </a:r>
                      <a:r>
                        <a:rPr lang="ja-JP" altLang="en-US" sz="900" b="0" dirty="0">
                          <a:solidFill>
                            <a:srgbClr val="FF0000"/>
                          </a:solidFill>
                        </a:rPr>
                        <a:t>⑤ 補聴器はお客様と販売店がいっしょにつくるもの（新規）</a:t>
                      </a:r>
                    </a:p>
                    <a:p>
                      <a:r>
                        <a:rPr lang="en-US" altLang="ja-JP" sz="900" b="0" dirty="0">
                          <a:solidFill>
                            <a:srgbClr val="FF0000"/>
                          </a:solidFill>
                        </a:rPr>
                        <a:t>2-0-</a:t>
                      </a:r>
                      <a:r>
                        <a:rPr lang="ja-JP" altLang="en-US" sz="900" b="0" dirty="0">
                          <a:solidFill>
                            <a:srgbClr val="FF0000"/>
                          </a:solidFill>
                        </a:rPr>
                        <a:t>⑥ 補聴器販売店へ行くときはご家族もご一緒に（新規）</a:t>
                      </a:r>
                      <a:endParaRPr lang="en-US" altLang="ja-JP" sz="900" b="0" dirty="0">
                        <a:solidFill>
                          <a:srgbClr val="FF0000"/>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900" b="0" dirty="0">
                          <a:solidFill>
                            <a:srgbClr val="FF0000"/>
                          </a:solidFill>
                        </a:rPr>
                        <a:t>2-0-</a:t>
                      </a:r>
                      <a:r>
                        <a:rPr lang="ja-JP" altLang="en-US" sz="900" b="0" dirty="0">
                          <a:solidFill>
                            <a:srgbClr val="FF0000"/>
                          </a:solidFill>
                        </a:rPr>
                        <a:t>⑦ </a:t>
                      </a:r>
                      <a:r>
                        <a:rPr lang="ja-JP" altLang="en-US" sz="800" b="0" dirty="0">
                          <a:solidFill>
                            <a:srgbClr val="FF0000"/>
                          </a:solidFill>
                        </a:rPr>
                        <a:t>新日本補聴器グループの販売店は全国</a:t>
                      </a:r>
                      <a:r>
                        <a:rPr lang="en-US" altLang="ja-JP" sz="800" b="0" dirty="0">
                          <a:solidFill>
                            <a:srgbClr val="FF0000"/>
                          </a:solidFill>
                        </a:rPr>
                        <a:t>80</a:t>
                      </a:r>
                      <a:r>
                        <a:rPr lang="ja-JP" altLang="en-US" sz="800" b="0" dirty="0">
                          <a:solidFill>
                            <a:srgbClr val="FF0000"/>
                          </a:solidFill>
                        </a:rPr>
                        <a:t>店舗のネットワーク（新規）</a:t>
                      </a:r>
                    </a:p>
                  </a:txBody>
                  <a:tcPr marL="28575" marR="28575" marT="19050" marB="19050" anchor="b">
                    <a:solidFill>
                      <a:schemeClr val="bg1">
                        <a:lumMod val="85000"/>
                      </a:schemeClr>
                    </a:solidFill>
                  </a:tcPr>
                </a:tc>
                <a:extLst>
                  <a:ext uri="{0D108BD9-81ED-4DB2-BD59-A6C34878D82A}">
                    <a16:rowId xmlns:a16="http://schemas.microsoft.com/office/drawing/2014/main" val="60119185"/>
                  </a:ext>
                </a:extLst>
              </a:tr>
              <a:tr h="0">
                <a:tc>
                  <a:txBody>
                    <a:bodyPr/>
                    <a:lstStyle/>
                    <a:p>
                      <a:pPr algn="ctr"/>
                      <a:r>
                        <a:rPr lang="en-US" altLang="ja-JP" sz="900" kern="100" dirty="0">
                          <a:effectLst/>
                          <a:latin typeface="+mn-ea"/>
                          <a:ea typeface="+mn-ea"/>
                        </a:rPr>
                        <a:t>2-1</a:t>
                      </a:r>
                    </a:p>
                    <a:p>
                      <a:pPr algn="ctr"/>
                      <a:endParaRPr lang="en-US" altLang="ja-JP" sz="900" kern="100" dirty="0">
                        <a:effectLst/>
                        <a:latin typeface="+mn-ea"/>
                        <a:ea typeface="+mn-ea"/>
                      </a:endParaRPr>
                    </a:p>
                    <a:p>
                      <a:pPr algn="ctr"/>
                      <a:endParaRPr lang="en-US" altLang="ja-JP" sz="900" kern="100" dirty="0">
                        <a:effectLst/>
                        <a:latin typeface="+mn-ea"/>
                        <a:ea typeface="+mn-ea"/>
                      </a:endParaRP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mn-ea"/>
                          <a:ea typeface="+mn-ea"/>
                          <a:cs typeface="Times New Roman" panose="02020603050405020304" pitchFamily="18" charset="0"/>
                        </a:rPr>
                        <a:t>補聴器のメンテナンス</a:t>
                      </a: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2-1-</a:t>
                      </a:r>
                      <a:r>
                        <a:rPr kumimoji="1" lang="ja-JP" altLang="ja-JP" sz="900" b="0" kern="1200" dirty="0">
                          <a:solidFill>
                            <a:schemeClr val="dk1"/>
                          </a:solidFill>
                          <a:effectLst/>
                          <a:latin typeface="+mn-lt"/>
                          <a:ea typeface="+mn-ea"/>
                          <a:cs typeface="+mn-cs"/>
                        </a:rPr>
                        <a:t>① 補聴器のメンテナンスや接続方法を学ぶ</a:t>
                      </a:r>
                    </a:p>
                    <a:p>
                      <a:r>
                        <a:rPr kumimoji="1" lang="en-US" altLang="ja-JP" sz="900" b="0" kern="1200" dirty="0">
                          <a:solidFill>
                            <a:schemeClr val="dk1"/>
                          </a:solidFill>
                          <a:effectLst/>
                          <a:latin typeface="+mn-lt"/>
                          <a:ea typeface="+mn-ea"/>
                          <a:cs typeface="+mn-cs"/>
                        </a:rPr>
                        <a:t>2-1-</a:t>
                      </a:r>
                      <a:r>
                        <a:rPr kumimoji="1" lang="ja-JP" altLang="ja-JP" sz="900" b="0" kern="1200" dirty="0">
                          <a:solidFill>
                            <a:schemeClr val="dk1"/>
                          </a:solidFill>
                          <a:effectLst/>
                          <a:latin typeface="+mn-lt"/>
                          <a:ea typeface="+mn-ea"/>
                          <a:cs typeface="+mn-cs"/>
                        </a:rPr>
                        <a:t>② 補聴器のガイドをダウンロードする</a:t>
                      </a:r>
                    </a:p>
                    <a:p>
                      <a:r>
                        <a:rPr kumimoji="1" lang="en-US" altLang="ja-JP" sz="900" b="0" kern="1200" dirty="0">
                          <a:solidFill>
                            <a:schemeClr val="dk1"/>
                          </a:solidFill>
                          <a:effectLst/>
                          <a:latin typeface="+mn-lt"/>
                          <a:ea typeface="+mn-ea"/>
                          <a:cs typeface="+mn-cs"/>
                        </a:rPr>
                        <a:t>2-1-</a:t>
                      </a:r>
                      <a:r>
                        <a:rPr kumimoji="1" lang="ja-JP" altLang="ja-JP" sz="900" b="0" kern="1200" dirty="0">
                          <a:solidFill>
                            <a:schemeClr val="dk1"/>
                          </a:solidFill>
                          <a:effectLst/>
                          <a:latin typeface="+mn-lt"/>
                          <a:ea typeface="+mn-ea"/>
                          <a:cs typeface="+mn-cs"/>
                        </a:rPr>
                        <a:t>③ 補聴器メンテナンスのハウツービデオ</a:t>
                      </a:r>
                      <a:endParaRPr kumimoji="1" lang="en-US" altLang="ja-JP" sz="900" b="0" kern="1200" dirty="0">
                        <a:solidFill>
                          <a:schemeClr val="dk1"/>
                        </a:solidFill>
                        <a:effectLst/>
                        <a:latin typeface="+mn-lt"/>
                        <a:ea typeface="+mn-ea"/>
                        <a:cs typeface="+mn-cs"/>
                      </a:endParaRPr>
                    </a:p>
                    <a:p>
                      <a:r>
                        <a:rPr kumimoji="1" lang="ja-JP" altLang="en-US" sz="900" b="0" kern="1200" dirty="0">
                          <a:solidFill>
                            <a:schemeClr val="dk1"/>
                          </a:solidFill>
                          <a:effectLst/>
                          <a:highlight>
                            <a:srgbClr val="FFFF00"/>
                          </a:highlight>
                          <a:latin typeface="+mn-lt"/>
                          <a:ea typeface="+mn-ea"/>
                          <a:cs typeface="+mn-cs"/>
                        </a:rPr>
                        <a:t>充電器の取扱い＆トラブルに関する</a:t>
                      </a:r>
                      <a:r>
                        <a:rPr kumimoji="1" lang="en-US" altLang="ja-JP" sz="900" b="0" kern="1200" dirty="0">
                          <a:solidFill>
                            <a:schemeClr val="dk1"/>
                          </a:solidFill>
                          <a:effectLst/>
                          <a:highlight>
                            <a:srgbClr val="FFFF00"/>
                          </a:highlight>
                          <a:latin typeface="+mn-lt"/>
                          <a:ea typeface="+mn-ea"/>
                          <a:cs typeface="+mn-cs"/>
                        </a:rPr>
                        <a:t>FAQ</a:t>
                      </a:r>
                      <a:r>
                        <a:rPr kumimoji="1" lang="ja-JP" altLang="en-US" sz="900" b="0" kern="1200" dirty="0">
                          <a:solidFill>
                            <a:schemeClr val="dk1"/>
                          </a:solidFill>
                          <a:effectLst/>
                          <a:highlight>
                            <a:srgbClr val="FFFF00"/>
                          </a:highlight>
                          <a:latin typeface="+mn-lt"/>
                          <a:ea typeface="+mn-ea"/>
                          <a:cs typeface="+mn-cs"/>
                        </a:rPr>
                        <a:t>が追加される予定</a:t>
                      </a:r>
                      <a:endParaRPr kumimoji="1" lang="en-US" altLang="ja-JP" sz="900" b="0" kern="1200" dirty="0">
                        <a:solidFill>
                          <a:schemeClr val="dk1"/>
                        </a:solidFill>
                        <a:effectLst/>
                        <a:highlight>
                          <a:srgbClr val="FFFF00"/>
                        </a:highlight>
                        <a:latin typeface="+mn-lt"/>
                        <a:ea typeface="+mn-ea"/>
                        <a:cs typeface="+mn-cs"/>
                      </a:endParaRPr>
                    </a:p>
                  </a:txBody>
                  <a:tcPr marL="28575" marR="28575" marT="19050" marB="19050" anchor="b">
                    <a:solidFill>
                      <a:schemeClr val="bg1">
                        <a:lumMod val="85000"/>
                      </a:schemeClr>
                    </a:solidFill>
                  </a:tcPr>
                </a:tc>
                <a:extLst>
                  <a:ext uri="{0D108BD9-81ED-4DB2-BD59-A6C34878D82A}">
                    <a16:rowId xmlns:a16="http://schemas.microsoft.com/office/drawing/2014/main" val="1115510452"/>
                  </a:ext>
                </a:extLst>
              </a:tr>
              <a:tr h="521414">
                <a:tc>
                  <a:txBody>
                    <a:bodyPr/>
                    <a:lstStyle/>
                    <a:p>
                      <a:pPr algn="ctr"/>
                      <a:r>
                        <a:rPr lang="en-US" altLang="ja-JP" sz="900" kern="100" dirty="0">
                          <a:effectLst/>
                          <a:latin typeface="+mn-ea"/>
                          <a:ea typeface="+mn-ea"/>
                        </a:rPr>
                        <a:t>2-2</a:t>
                      </a:r>
                    </a:p>
                    <a:p>
                      <a:pPr algn="ctr"/>
                      <a:endParaRPr lang="en-US" altLang="ja-JP" sz="900" kern="100" dirty="0">
                        <a:effectLst/>
                        <a:latin typeface="+mn-ea"/>
                        <a:ea typeface="+mn-ea"/>
                      </a:endParaRPr>
                    </a:p>
                    <a:p>
                      <a:pPr algn="ctr"/>
                      <a:endParaRPr lang="ja-JP" sz="9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mn-ea"/>
                          <a:ea typeface="+mn-ea"/>
                          <a:cs typeface="Times New Roman" panose="02020603050405020304" pitchFamily="18" charset="0"/>
                        </a:rPr>
                        <a:t>補聴器の調整・修理</a:t>
                      </a: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2-2-</a:t>
                      </a:r>
                      <a:r>
                        <a:rPr kumimoji="1" lang="ja-JP" altLang="ja-JP" sz="900" b="0" kern="1200" dirty="0">
                          <a:solidFill>
                            <a:schemeClr val="dk1"/>
                          </a:solidFill>
                          <a:effectLst/>
                          <a:latin typeface="+mn-lt"/>
                          <a:ea typeface="+mn-ea"/>
                          <a:cs typeface="+mn-cs"/>
                        </a:rPr>
                        <a:t>① 補聴器の修理</a:t>
                      </a:r>
                      <a:r>
                        <a:rPr kumimoji="1" lang="en-US" altLang="ja-JP" sz="900" b="0" kern="1200" dirty="0">
                          <a:solidFill>
                            <a:schemeClr val="dk1"/>
                          </a:solidFill>
                          <a:effectLst/>
                          <a:latin typeface="+mn-lt"/>
                          <a:ea typeface="+mn-ea"/>
                          <a:cs typeface="+mn-cs"/>
                        </a:rPr>
                        <a:t>: </a:t>
                      </a:r>
                      <a:r>
                        <a:rPr kumimoji="1" lang="ja-JP" altLang="ja-JP" sz="900" b="0" kern="1200" dirty="0">
                          <a:solidFill>
                            <a:schemeClr val="dk1"/>
                          </a:solidFill>
                          <a:effectLst/>
                          <a:latin typeface="+mn-lt"/>
                          <a:ea typeface="+mn-ea"/>
                          <a:cs typeface="+mn-cs"/>
                        </a:rPr>
                        <a:t>よくある問題の解決方法</a:t>
                      </a:r>
                    </a:p>
                    <a:p>
                      <a:r>
                        <a:rPr kumimoji="1" lang="en-US" altLang="ja-JP" sz="900" b="0" kern="1200" dirty="0">
                          <a:solidFill>
                            <a:schemeClr val="dk1"/>
                          </a:solidFill>
                          <a:effectLst/>
                          <a:latin typeface="+mn-lt"/>
                          <a:ea typeface="+mn-ea"/>
                          <a:cs typeface="+mn-cs"/>
                        </a:rPr>
                        <a:t>2-2-</a:t>
                      </a:r>
                      <a:r>
                        <a:rPr kumimoji="1" lang="ja-JP" altLang="ja-JP" sz="900" b="0" kern="1200" dirty="0">
                          <a:solidFill>
                            <a:schemeClr val="dk1"/>
                          </a:solidFill>
                          <a:effectLst/>
                          <a:latin typeface="+mn-lt"/>
                          <a:ea typeface="+mn-ea"/>
                          <a:cs typeface="+mn-cs"/>
                        </a:rPr>
                        <a:t>② 補聴器の修理・調整に関するよくある質問</a:t>
                      </a:r>
                      <a:endParaRPr kumimoji="1" lang="en-US" altLang="ja-JP" sz="900" b="0" kern="1200" dirty="0">
                        <a:solidFill>
                          <a:schemeClr val="dk1"/>
                        </a:solidFill>
                        <a:effectLst/>
                        <a:latin typeface="+mn-lt"/>
                        <a:ea typeface="+mn-ea"/>
                        <a:cs typeface="+mn-cs"/>
                      </a:endParaRPr>
                    </a:p>
                    <a:p>
                      <a:endParaRPr kumimoji="1" lang="ja-JP" altLang="ja-JP" sz="900" b="0" kern="1200" dirty="0">
                        <a:solidFill>
                          <a:schemeClr val="dk1"/>
                        </a:solidFill>
                        <a:effectLst/>
                        <a:latin typeface="+mn-lt"/>
                        <a:ea typeface="+mn-ea"/>
                        <a:cs typeface="+mn-cs"/>
                      </a:endParaRPr>
                    </a:p>
                    <a:p>
                      <a:endParaRPr lang="ja-JP" altLang="en-US" sz="900" b="0" dirty="0">
                        <a:solidFill>
                          <a:schemeClr val="tx1"/>
                        </a:solidFill>
                      </a:endParaRPr>
                    </a:p>
                  </a:txBody>
                  <a:tcPr marL="28575" marR="28575" marT="19050" marB="19050" anchor="b">
                    <a:solidFill>
                      <a:schemeClr val="bg1">
                        <a:lumMod val="85000"/>
                      </a:schemeClr>
                    </a:solidFill>
                  </a:tcPr>
                </a:tc>
                <a:extLst>
                  <a:ext uri="{0D108BD9-81ED-4DB2-BD59-A6C34878D82A}">
                    <a16:rowId xmlns:a16="http://schemas.microsoft.com/office/drawing/2014/main" val="588069470"/>
                  </a:ext>
                </a:extLst>
              </a:tr>
              <a:tr h="0">
                <a:tc>
                  <a:txBody>
                    <a:bodyPr/>
                    <a:lstStyle/>
                    <a:p>
                      <a:pPr algn="ctr"/>
                      <a:r>
                        <a:rPr lang="en-US" altLang="ja-JP" sz="900" kern="100" dirty="0">
                          <a:effectLst/>
                          <a:latin typeface="+mn-ea"/>
                          <a:ea typeface="+mn-ea"/>
                        </a:rPr>
                        <a:t>3-0</a:t>
                      </a: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900" b="1" dirty="0">
                          <a:solidFill>
                            <a:schemeClr val="tx1"/>
                          </a:solidFill>
                        </a:rPr>
                        <a:t>新日本補聴器が選ばれる理由</a:t>
                      </a:r>
                      <a:endParaRPr lang="en-US" altLang="ja-JP" sz="900" b="1" dirty="0">
                        <a:solidFill>
                          <a:schemeClr val="tx1"/>
                        </a:solidFill>
                      </a:endParaRPr>
                    </a:p>
                    <a:p>
                      <a:endParaRPr lang="en-US" altLang="ja-JP" sz="900" b="1" dirty="0">
                        <a:solidFill>
                          <a:schemeClr val="tx1"/>
                        </a:solidFill>
                      </a:endParaRPr>
                    </a:p>
                    <a:p>
                      <a:endParaRPr lang="en-US" altLang="ja-JP" sz="900" b="1" dirty="0">
                        <a:solidFill>
                          <a:schemeClr val="tx1"/>
                        </a:solidFill>
                      </a:endParaRPr>
                    </a:p>
                    <a:p>
                      <a:endParaRPr lang="en-US" altLang="ja-JP" sz="900" b="1" dirty="0">
                        <a:solidFill>
                          <a:schemeClr val="tx1"/>
                        </a:solidFill>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3-0-</a:t>
                      </a:r>
                      <a:r>
                        <a:rPr kumimoji="1" lang="ja-JP" altLang="ja-JP" sz="900" b="0" kern="1200" dirty="0">
                          <a:solidFill>
                            <a:schemeClr val="dk1"/>
                          </a:solidFill>
                          <a:effectLst/>
                          <a:latin typeface="+mn-lt"/>
                          <a:ea typeface="+mn-ea"/>
                          <a:cs typeface="+mn-cs"/>
                        </a:rPr>
                        <a:t>① より多くの人が、より良く聴こえるよう支援したい</a:t>
                      </a:r>
                    </a:p>
                    <a:p>
                      <a:r>
                        <a:rPr kumimoji="1" lang="en-US" altLang="ja-JP" sz="900" b="0" kern="1200" dirty="0">
                          <a:solidFill>
                            <a:schemeClr val="dk1"/>
                          </a:solidFill>
                          <a:effectLst/>
                          <a:latin typeface="+mn-lt"/>
                          <a:ea typeface="+mn-ea"/>
                          <a:cs typeface="+mn-cs"/>
                        </a:rPr>
                        <a:t>3-0-</a:t>
                      </a:r>
                      <a:r>
                        <a:rPr kumimoji="1" lang="ja-JP" altLang="ja-JP" sz="900" b="0" kern="1200" dirty="0">
                          <a:solidFill>
                            <a:schemeClr val="dk1"/>
                          </a:solidFill>
                          <a:effectLst/>
                          <a:latin typeface="+mn-lt"/>
                          <a:ea typeface="+mn-ea"/>
                          <a:cs typeface="+mn-cs"/>
                        </a:rPr>
                        <a:t>② 新日本補聴器が属するデマント社の歴史</a:t>
                      </a:r>
                    </a:p>
                    <a:p>
                      <a:r>
                        <a:rPr kumimoji="1" lang="en-US" altLang="ja-JP" sz="900" b="0" kern="1200" dirty="0">
                          <a:solidFill>
                            <a:schemeClr val="dk1"/>
                          </a:solidFill>
                          <a:effectLst/>
                          <a:latin typeface="+mn-lt"/>
                          <a:ea typeface="+mn-ea"/>
                          <a:cs typeface="+mn-cs"/>
                        </a:rPr>
                        <a:t>3-0-</a:t>
                      </a:r>
                      <a:r>
                        <a:rPr kumimoji="1" lang="ja-JP" altLang="ja-JP" sz="900" b="0" kern="1200" dirty="0">
                          <a:solidFill>
                            <a:schemeClr val="dk1"/>
                          </a:solidFill>
                          <a:effectLst/>
                          <a:latin typeface="+mn-lt"/>
                          <a:ea typeface="+mn-ea"/>
                          <a:cs typeface="+mn-cs"/>
                        </a:rPr>
                        <a:t>③ 世界で</a:t>
                      </a:r>
                      <a:r>
                        <a:rPr kumimoji="1" lang="en-US" altLang="ja-JP" sz="900" b="0" kern="1200" dirty="0" err="1">
                          <a:solidFill>
                            <a:schemeClr val="dk1"/>
                          </a:solidFill>
                          <a:effectLst/>
                          <a:latin typeface="+mn-lt"/>
                          <a:ea typeface="+mn-ea"/>
                          <a:cs typeface="+mn-cs"/>
                        </a:rPr>
                        <a:t>Audika</a:t>
                      </a:r>
                      <a:r>
                        <a:rPr kumimoji="1" lang="ja-JP" altLang="ja-JP" sz="900" b="0" kern="1200" dirty="0">
                          <a:solidFill>
                            <a:schemeClr val="dk1"/>
                          </a:solidFill>
                          <a:effectLst/>
                          <a:latin typeface="+mn-lt"/>
                          <a:ea typeface="+mn-ea"/>
                          <a:cs typeface="+mn-cs"/>
                        </a:rPr>
                        <a:t>グループが選ばれる理由</a:t>
                      </a:r>
                    </a:p>
                    <a:p>
                      <a:r>
                        <a:rPr kumimoji="1" lang="en-US" altLang="ja-JP" sz="900" b="0" kern="1200" dirty="0">
                          <a:solidFill>
                            <a:schemeClr val="dk1"/>
                          </a:solidFill>
                          <a:effectLst/>
                          <a:latin typeface="+mn-lt"/>
                          <a:ea typeface="+mn-ea"/>
                          <a:cs typeface="+mn-cs"/>
                        </a:rPr>
                        <a:t>3-0-</a:t>
                      </a:r>
                      <a:r>
                        <a:rPr kumimoji="1" lang="ja-JP" altLang="ja-JP" sz="900" b="0" kern="1200" dirty="0">
                          <a:solidFill>
                            <a:schemeClr val="dk1"/>
                          </a:solidFill>
                          <a:effectLst/>
                          <a:latin typeface="+mn-lt"/>
                          <a:ea typeface="+mn-ea"/>
                          <a:cs typeface="+mn-cs"/>
                        </a:rPr>
                        <a:t>④ 聴力を改善するための</a:t>
                      </a:r>
                      <a:r>
                        <a:rPr kumimoji="1" lang="en-US" altLang="ja-JP" sz="900" b="0" kern="1200" dirty="0">
                          <a:solidFill>
                            <a:schemeClr val="dk1"/>
                          </a:solidFill>
                          <a:effectLst/>
                          <a:latin typeface="+mn-lt"/>
                          <a:ea typeface="+mn-ea"/>
                          <a:cs typeface="+mn-cs"/>
                        </a:rPr>
                        <a:t>4</a:t>
                      </a:r>
                      <a:r>
                        <a:rPr kumimoji="1" lang="ja-JP" altLang="ja-JP" sz="900" b="0" kern="1200" dirty="0">
                          <a:solidFill>
                            <a:schemeClr val="dk1"/>
                          </a:solidFill>
                          <a:effectLst/>
                          <a:latin typeface="+mn-lt"/>
                          <a:ea typeface="+mn-ea"/>
                          <a:cs typeface="+mn-cs"/>
                        </a:rPr>
                        <a:t>つのステップ</a:t>
                      </a:r>
                    </a:p>
                    <a:p>
                      <a:r>
                        <a:rPr kumimoji="1" lang="en-US" altLang="ja-JP" sz="900" b="0" kern="1200" dirty="0">
                          <a:solidFill>
                            <a:schemeClr val="dk1"/>
                          </a:solidFill>
                          <a:effectLst/>
                          <a:latin typeface="+mn-lt"/>
                          <a:ea typeface="+mn-ea"/>
                          <a:cs typeface="+mn-cs"/>
                        </a:rPr>
                        <a:t>3-0-</a:t>
                      </a:r>
                      <a:r>
                        <a:rPr kumimoji="1" lang="ja-JP" altLang="en-US" sz="900" b="0" kern="1200" dirty="0">
                          <a:solidFill>
                            <a:srgbClr val="FF0000"/>
                          </a:solidFill>
                          <a:effectLst/>
                          <a:latin typeface="+mn-lt"/>
                          <a:ea typeface="+mn-ea"/>
                          <a:cs typeface="+mn-cs"/>
                        </a:rPr>
                        <a:t>⑤</a:t>
                      </a:r>
                      <a:r>
                        <a:rPr kumimoji="1" lang="ja-JP" altLang="ja-JP" sz="900" b="0" kern="1200" dirty="0">
                          <a:solidFill>
                            <a:schemeClr val="dk1"/>
                          </a:solidFill>
                          <a:effectLst/>
                          <a:latin typeface="+mn-lt"/>
                          <a:ea typeface="+mn-ea"/>
                          <a:cs typeface="+mn-cs"/>
                        </a:rPr>
                        <a:t> 世界に広がる補聴器ケア専門家のネットワーク</a:t>
                      </a:r>
                    </a:p>
                  </a:txBody>
                  <a:tcPr marL="28575" marR="28575" marT="19050" marB="19050" anchor="b">
                    <a:solidFill>
                      <a:schemeClr val="bg1">
                        <a:lumMod val="85000"/>
                      </a:schemeClr>
                    </a:solidFill>
                  </a:tcPr>
                </a:tc>
                <a:extLst>
                  <a:ext uri="{0D108BD9-81ED-4DB2-BD59-A6C34878D82A}">
                    <a16:rowId xmlns:a16="http://schemas.microsoft.com/office/drawing/2014/main" val="4083474816"/>
                  </a:ext>
                </a:extLst>
              </a:tr>
              <a:tr h="633081">
                <a:tc>
                  <a:txBody>
                    <a:bodyPr/>
                    <a:lstStyle/>
                    <a:p>
                      <a:pPr algn="ctr"/>
                      <a:r>
                        <a:rPr lang="en-US" altLang="ja-JP" sz="900" kern="100" dirty="0">
                          <a:effectLst/>
                          <a:latin typeface="+mn-ea"/>
                          <a:ea typeface="+mn-ea"/>
                        </a:rPr>
                        <a:t>3-1</a:t>
                      </a: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0" dirty="0">
                          <a:solidFill>
                            <a:schemeClr val="tx1"/>
                          </a:solidFill>
                          <a:effectLst/>
                          <a:latin typeface="+mn-ea"/>
                          <a:ea typeface="+mn-ea"/>
                        </a:rPr>
                        <a:t>聴覚ケアの専門家</a:t>
                      </a:r>
                      <a:endParaRPr lang="en-US" altLang="ja-JP" sz="900" kern="0" dirty="0">
                        <a:solidFill>
                          <a:schemeClr val="tx1"/>
                        </a:solidFill>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0" dirty="0">
                        <a:solidFill>
                          <a:schemeClr val="tx1"/>
                        </a:solidFill>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0" dirty="0">
                        <a:solidFill>
                          <a:schemeClr val="tx1"/>
                        </a:solidFill>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0" dirty="0">
                        <a:solidFill>
                          <a:schemeClr val="tx1"/>
                        </a:solidFill>
                        <a:effectLst/>
                        <a:latin typeface="+mn-ea"/>
                        <a:ea typeface="+mn-ea"/>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3-1-</a:t>
                      </a:r>
                      <a:r>
                        <a:rPr kumimoji="1" lang="ja-JP" altLang="ja-JP" sz="900" b="0" kern="1200" dirty="0">
                          <a:solidFill>
                            <a:schemeClr val="dk1"/>
                          </a:solidFill>
                          <a:effectLst/>
                          <a:latin typeface="+mn-lt"/>
                          <a:ea typeface="+mn-ea"/>
                          <a:cs typeface="+mn-cs"/>
                        </a:rPr>
                        <a:t>① 新日本補聴器グループの販売店を選ぶ</a:t>
                      </a:r>
                      <a:r>
                        <a:rPr kumimoji="1" lang="en-US" altLang="ja-JP" sz="900" b="0" kern="1200" dirty="0">
                          <a:solidFill>
                            <a:schemeClr val="dk1"/>
                          </a:solidFill>
                          <a:effectLst/>
                          <a:latin typeface="+mn-lt"/>
                          <a:ea typeface="+mn-ea"/>
                          <a:cs typeface="+mn-cs"/>
                        </a:rPr>
                        <a:t>4 </a:t>
                      </a:r>
                      <a:r>
                        <a:rPr kumimoji="1" lang="ja-JP" altLang="ja-JP" sz="900" b="0" kern="1200" dirty="0">
                          <a:solidFill>
                            <a:schemeClr val="dk1"/>
                          </a:solidFill>
                          <a:effectLst/>
                          <a:latin typeface="+mn-lt"/>
                          <a:ea typeface="+mn-ea"/>
                          <a:cs typeface="+mn-cs"/>
                        </a:rPr>
                        <a:t>つのメリット</a:t>
                      </a:r>
                    </a:p>
                    <a:p>
                      <a:r>
                        <a:rPr kumimoji="1" lang="en-US" altLang="ja-JP" sz="900" b="0" kern="1200" dirty="0">
                          <a:solidFill>
                            <a:schemeClr val="dk1"/>
                          </a:solidFill>
                          <a:effectLst/>
                          <a:latin typeface="+mn-lt"/>
                          <a:ea typeface="+mn-ea"/>
                          <a:cs typeface="+mn-cs"/>
                        </a:rPr>
                        <a:t>3-1-</a:t>
                      </a:r>
                      <a:r>
                        <a:rPr kumimoji="1" lang="ja-JP" altLang="ja-JP" sz="900" b="0" kern="1200" dirty="0">
                          <a:solidFill>
                            <a:schemeClr val="dk1"/>
                          </a:solidFill>
                          <a:effectLst/>
                          <a:latin typeface="+mn-lt"/>
                          <a:ea typeface="+mn-ea"/>
                          <a:cs typeface="+mn-cs"/>
                        </a:rPr>
                        <a:t>② </a:t>
                      </a:r>
                      <a:r>
                        <a:rPr kumimoji="1" lang="en-US" altLang="ja-JP" sz="900" b="0" kern="1200" dirty="0">
                          <a:solidFill>
                            <a:schemeClr val="dk1"/>
                          </a:solidFill>
                          <a:effectLst/>
                          <a:latin typeface="+mn-lt"/>
                          <a:ea typeface="+mn-ea"/>
                          <a:cs typeface="+mn-cs"/>
                        </a:rPr>
                        <a:t>1. </a:t>
                      </a:r>
                      <a:r>
                        <a:rPr kumimoji="1" lang="ja-JP" altLang="ja-JP" sz="900" b="0" kern="1200" dirty="0">
                          <a:solidFill>
                            <a:schemeClr val="dk1"/>
                          </a:solidFill>
                          <a:effectLst/>
                          <a:latin typeface="+mn-lt"/>
                          <a:ea typeface="+mn-ea"/>
                          <a:cs typeface="+mn-cs"/>
                        </a:rPr>
                        <a:t>私たちは聴覚ケアの専門家です</a:t>
                      </a:r>
                      <a:r>
                        <a:rPr kumimoji="1" lang="en-US" altLang="ja-JP" sz="900" b="0" kern="1200" dirty="0">
                          <a:solidFill>
                            <a:schemeClr val="dk1"/>
                          </a:solidFill>
                          <a:effectLst/>
                          <a:latin typeface="+mn-lt"/>
                          <a:ea typeface="+mn-ea"/>
                          <a:cs typeface="+mn-cs"/>
                        </a:rPr>
                        <a:t> </a:t>
                      </a:r>
                      <a:endParaRPr kumimoji="1" lang="ja-JP" altLang="ja-JP" sz="900" b="0" kern="1200" dirty="0">
                        <a:solidFill>
                          <a:schemeClr val="dk1"/>
                        </a:solidFill>
                        <a:effectLst/>
                        <a:latin typeface="+mn-lt"/>
                        <a:ea typeface="+mn-ea"/>
                        <a:cs typeface="+mn-cs"/>
                      </a:endParaRPr>
                    </a:p>
                    <a:p>
                      <a:r>
                        <a:rPr kumimoji="1" lang="en-US" altLang="ja-JP" sz="900" b="0" kern="1200" dirty="0">
                          <a:solidFill>
                            <a:schemeClr val="dk1"/>
                          </a:solidFill>
                          <a:effectLst/>
                          <a:latin typeface="+mn-lt"/>
                          <a:ea typeface="+mn-ea"/>
                          <a:cs typeface="+mn-cs"/>
                        </a:rPr>
                        <a:t>3-1-</a:t>
                      </a:r>
                      <a:r>
                        <a:rPr kumimoji="1" lang="ja-JP" altLang="ja-JP" sz="900" b="0" kern="1200" dirty="0">
                          <a:solidFill>
                            <a:schemeClr val="dk1"/>
                          </a:solidFill>
                          <a:effectLst/>
                          <a:latin typeface="+mn-lt"/>
                          <a:ea typeface="+mn-ea"/>
                          <a:cs typeface="+mn-cs"/>
                        </a:rPr>
                        <a:t>③ </a:t>
                      </a:r>
                      <a:r>
                        <a:rPr lang="en-US" altLang="ja-JP" sz="900" b="0" i="0" dirty="0">
                          <a:solidFill>
                            <a:srgbClr val="FF0000"/>
                          </a:solidFill>
                          <a:effectLst/>
                          <a:latin typeface="Proxima Nova"/>
                        </a:rPr>
                        <a:t>2. </a:t>
                      </a:r>
                      <a:r>
                        <a:rPr lang="ja-JP" altLang="en-US" sz="900" b="0" i="0" dirty="0">
                          <a:solidFill>
                            <a:srgbClr val="FF0000"/>
                          </a:solidFill>
                          <a:effectLst/>
                          <a:latin typeface="Proxima Nova"/>
                        </a:rPr>
                        <a:t>お客様のニーズに合わせて個別化された対応</a:t>
                      </a:r>
                      <a:endParaRPr kumimoji="1" lang="ja-JP" altLang="ja-JP" sz="900" b="0" kern="1200" dirty="0">
                        <a:solidFill>
                          <a:schemeClr val="dk1"/>
                        </a:solidFill>
                        <a:effectLst/>
                        <a:latin typeface="+mn-lt"/>
                        <a:ea typeface="+mn-ea"/>
                        <a:cs typeface="+mn-cs"/>
                      </a:endParaRPr>
                    </a:p>
                    <a:p>
                      <a:r>
                        <a:rPr kumimoji="1" lang="en-US" altLang="ja-JP" sz="900" b="0" kern="1200" dirty="0">
                          <a:solidFill>
                            <a:schemeClr val="dk1"/>
                          </a:solidFill>
                          <a:effectLst/>
                          <a:latin typeface="+mn-lt"/>
                          <a:ea typeface="+mn-ea"/>
                          <a:cs typeface="+mn-cs"/>
                        </a:rPr>
                        <a:t>3-1-</a:t>
                      </a:r>
                      <a:r>
                        <a:rPr kumimoji="1" lang="ja-JP" altLang="ja-JP" sz="900" b="0" kern="1200" dirty="0">
                          <a:solidFill>
                            <a:schemeClr val="dk1"/>
                          </a:solidFill>
                          <a:effectLst/>
                          <a:latin typeface="+mn-lt"/>
                          <a:ea typeface="+mn-ea"/>
                          <a:cs typeface="+mn-cs"/>
                        </a:rPr>
                        <a:t>④ </a:t>
                      </a:r>
                      <a:r>
                        <a:rPr kumimoji="1" lang="en-US" altLang="ja-JP" sz="900" b="0" kern="1200" dirty="0">
                          <a:solidFill>
                            <a:schemeClr val="dk1"/>
                          </a:solidFill>
                          <a:effectLst/>
                          <a:latin typeface="+mn-lt"/>
                          <a:ea typeface="+mn-ea"/>
                          <a:cs typeface="+mn-cs"/>
                        </a:rPr>
                        <a:t>3. </a:t>
                      </a:r>
                      <a:r>
                        <a:rPr kumimoji="1" lang="ja-JP" altLang="ja-JP" sz="900" b="0" kern="1200" dirty="0">
                          <a:solidFill>
                            <a:schemeClr val="dk1"/>
                          </a:solidFill>
                          <a:effectLst/>
                          <a:latin typeface="+mn-lt"/>
                          <a:ea typeface="+mn-ea"/>
                          <a:cs typeface="+mn-cs"/>
                        </a:rPr>
                        <a:t>高品質で最新の補聴器ソリューションの提供</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ja-JP" sz="900" b="0" kern="1200" dirty="0">
                          <a:solidFill>
                            <a:schemeClr val="accent1"/>
                          </a:solidFill>
                          <a:effectLst/>
                          <a:latin typeface="+mn-lt"/>
                          <a:ea typeface="+mn-ea"/>
                          <a:cs typeface="+mn-cs"/>
                        </a:rPr>
                        <a:t>●オーティコン補聴器のご紹介</a:t>
                      </a:r>
                      <a:r>
                        <a:rPr kumimoji="1" lang="en-US" altLang="ja-JP" sz="900" b="0" kern="1200" dirty="0">
                          <a:solidFill>
                            <a:schemeClr val="accent1"/>
                          </a:solidFill>
                          <a:effectLst/>
                          <a:latin typeface="+mn-lt"/>
                          <a:ea typeface="+mn-ea"/>
                          <a:cs typeface="+mn-cs"/>
                        </a:rPr>
                        <a:t>(call to action)</a:t>
                      </a:r>
                    </a:p>
                    <a:p>
                      <a:r>
                        <a:rPr kumimoji="1" lang="en-US" altLang="ja-JP" sz="900" b="0" kern="1200" dirty="0">
                          <a:solidFill>
                            <a:schemeClr val="dk1"/>
                          </a:solidFill>
                          <a:effectLst/>
                          <a:latin typeface="+mn-lt"/>
                          <a:ea typeface="+mn-ea"/>
                          <a:cs typeface="+mn-cs"/>
                        </a:rPr>
                        <a:t>3-1-</a:t>
                      </a:r>
                      <a:r>
                        <a:rPr kumimoji="1" lang="ja-JP" altLang="ja-JP" sz="900" b="0" kern="1200" dirty="0">
                          <a:solidFill>
                            <a:schemeClr val="dk1"/>
                          </a:solidFill>
                          <a:effectLst/>
                          <a:latin typeface="+mn-lt"/>
                          <a:ea typeface="+mn-ea"/>
                          <a:cs typeface="+mn-cs"/>
                        </a:rPr>
                        <a:t>⑤ </a:t>
                      </a:r>
                      <a:r>
                        <a:rPr kumimoji="1" lang="en-US" altLang="ja-JP" sz="900" b="0" kern="1200" dirty="0">
                          <a:solidFill>
                            <a:schemeClr val="dk1"/>
                          </a:solidFill>
                          <a:effectLst/>
                          <a:latin typeface="+mn-lt"/>
                          <a:ea typeface="+mn-ea"/>
                          <a:cs typeface="+mn-cs"/>
                        </a:rPr>
                        <a:t>4. </a:t>
                      </a:r>
                      <a:r>
                        <a:rPr kumimoji="1" lang="ja-JP" altLang="ja-JP" sz="900" b="0" kern="1200" dirty="0">
                          <a:solidFill>
                            <a:schemeClr val="dk1"/>
                          </a:solidFill>
                          <a:effectLst/>
                          <a:latin typeface="+mn-lt"/>
                          <a:ea typeface="+mn-ea"/>
                          <a:cs typeface="+mn-cs"/>
                        </a:rPr>
                        <a:t>無料のアフターサービス</a:t>
                      </a:r>
                      <a:endParaRPr kumimoji="1" lang="en-US" altLang="ja-JP" sz="900" b="0" kern="1200" dirty="0">
                        <a:solidFill>
                          <a:schemeClr val="dk1"/>
                        </a:solidFill>
                        <a:effectLst/>
                        <a:latin typeface="+mn-lt"/>
                        <a:ea typeface="+mn-ea"/>
                        <a:cs typeface="+mn-cs"/>
                      </a:endParaRPr>
                    </a:p>
                  </a:txBody>
                  <a:tcPr marL="28575" marR="28575" marT="19050" marB="19050" anchor="b">
                    <a:solidFill>
                      <a:schemeClr val="bg1">
                        <a:lumMod val="85000"/>
                      </a:schemeClr>
                    </a:solidFill>
                  </a:tcPr>
                </a:tc>
                <a:extLst>
                  <a:ext uri="{0D108BD9-81ED-4DB2-BD59-A6C34878D82A}">
                    <a16:rowId xmlns:a16="http://schemas.microsoft.com/office/drawing/2014/main" val="3794785078"/>
                  </a:ext>
                </a:extLst>
              </a:tr>
              <a:tr h="607173">
                <a:tc>
                  <a:txBody>
                    <a:bodyPr/>
                    <a:lstStyle/>
                    <a:p>
                      <a:pPr algn="ctr"/>
                      <a:r>
                        <a:rPr lang="en-US" altLang="ja-JP" sz="900" kern="100" dirty="0">
                          <a:effectLst/>
                          <a:latin typeface="+mn-ea"/>
                          <a:ea typeface="+mn-ea"/>
                        </a:rPr>
                        <a:t>3-2</a:t>
                      </a: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mn-ea"/>
                          <a:ea typeface="+mn-ea"/>
                          <a:cs typeface="Times New Roman" panose="02020603050405020304" pitchFamily="18" charset="0"/>
                        </a:rPr>
                        <a:t>高品質の補聴器ソリューション</a:t>
                      </a: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3-2-</a:t>
                      </a:r>
                      <a:r>
                        <a:rPr kumimoji="1" lang="ja-JP" altLang="ja-JP" sz="900" b="0" kern="1200" dirty="0">
                          <a:solidFill>
                            <a:schemeClr val="dk1"/>
                          </a:solidFill>
                          <a:effectLst/>
                          <a:latin typeface="+mn-lt"/>
                          <a:ea typeface="+mn-ea"/>
                          <a:cs typeface="+mn-cs"/>
                        </a:rPr>
                        <a:t>① 新日本補聴器の補聴器ソリューション</a:t>
                      </a:r>
                    </a:p>
                    <a:p>
                      <a:r>
                        <a:rPr kumimoji="1" lang="en-US" altLang="ja-JP" sz="900" b="0" kern="1200" dirty="0">
                          <a:solidFill>
                            <a:schemeClr val="dk1"/>
                          </a:solidFill>
                          <a:effectLst/>
                          <a:latin typeface="+mn-lt"/>
                          <a:ea typeface="+mn-ea"/>
                          <a:cs typeface="+mn-cs"/>
                        </a:rPr>
                        <a:t>3-2-</a:t>
                      </a:r>
                      <a:r>
                        <a:rPr kumimoji="1" lang="ja-JP" altLang="ja-JP" sz="900" b="0" kern="1200" dirty="0">
                          <a:solidFill>
                            <a:schemeClr val="dk1"/>
                          </a:solidFill>
                          <a:effectLst/>
                          <a:latin typeface="+mn-lt"/>
                          <a:ea typeface="+mn-ea"/>
                          <a:cs typeface="+mn-cs"/>
                        </a:rPr>
                        <a:t>② 高品質の補聴器の </a:t>
                      </a:r>
                      <a:r>
                        <a:rPr kumimoji="1" lang="en-US" altLang="ja-JP" sz="900" b="0" kern="1200" dirty="0">
                          <a:solidFill>
                            <a:schemeClr val="dk1"/>
                          </a:solidFill>
                          <a:effectLst/>
                          <a:latin typeface="+mn-lt"/>
                          <a:ea typeface="+mn-ea"/>
                          <a:cs typeface="+mn-cs"/>
                        </a:rPr>
                        <a:t>3 </a:t>
                      </a:r>
                      <a:r>
                        <a:rPr kumimoji="1" lang="ja-JP" altLang="ja-JP" sz="900" b="0" kern="1200" dirty="0">
                          <a:solidFill>
                            <a:schemeClr val="dk1"/>
                          </a:solidFill>
                          <a:effectLst/>
                          <a:latin typeface="+mn-lt"/>
                          <a:ea typeface="+mn-ea"/>
                          <a:cs typeface="+mn-cs"/>
                        </a:rPr>
                        <a:t>つのメリット</a:t>
                      </a:r>
                    </a:p>
                    <a:p>
                      <a:r>
                        <a:rPr kumimoji="1" lang="en-US" altLang="ja-JP" sz="900" b="0" kern="1200" dirty="0">
                          <a:solidFill>
                            <a:schemeClr val="dk1"/>
                          </a:solidFill>
                          <a:effectLst/>
                          <a:latin typeface="+mn-lt"/>
                          <a:ea typeface="+mn-ea"/>
                          <a:cs typeface="+mn-cs"/>
                        </a:rPr>
                        <a:t>3-2-</a:t>
                      </a:r>
                      <a:r>
                        <a:rPr kumimoji="1" lang="ja-JP" altLang="ja-JP" sz="900" b="0" kern="1200" dirty="0">
                          <a:solidFill>
                            <a:schemeClr val="dk1"/>
                          </a:solidFill>
                          <a:effectLst/>
                          <a:latin typeface="+mn-lt"/>
                          <a:ea typeface="+mn-ea"/>
                          <a:cs typeface="+mn-cs"/>
                        </a:rPr>
                        <a:t>③ 高品質の補聴器と他の補聴器との違いは何でしょうか</a:t>
                      </a:r>
                      <a:r>
                        <a:rPr kumimoji="1" lang="en-US" altLang="ja-JP" sz="900" b="0" kern="1200" dirty="0">
                          <a:solidFill>
                            <a:schemeClr val="dk1"/>
                          </a:solidFill>
                          <a:effectLst/>
                          <a:latin typeface="+mn-lt"/>
                          <a:ea typeface="+mn-ea"/>
                          <a:cs typeface="+mn-cs"/>
                        </a:rPr>
                        <a:t>? </a:t>
                      </a:r>
                      <a:endParaRPr kumimoji="1" lang="ja-JP" altLang="ja-JP" sz="900" b="0" kern="1200" dirty="0">
                        <a:solidFill>
                          <a:schemeClr val="dk1"/>
                        </a:solidFill>
                        <a:effectLst/>
                        <a:latin typeface="+mn-lt"/>
                        <a:ea typeface="+mn-ea"/>
                        <a:cs typeface="+mn-cs"/>
                      </a:endParaRPr>
                    </a:p>
                    <a:p>
                      <a:r>
                        <a:rPr kumimoji="1" lang="en-US" altLang="ja-JP" sz="900" b="0" kern="1200" dirty="0">
                          <a:solidFill>
                            <a:srgbClr val="FF0000"/>
                          </a:solidFill>
                          <a:effectLst/>
                          <a:latin typeface="+mn-lt"/>
                          <a:ea typeface="+mn-ea"/>
                          <a:cs typeface="+mn-cs"/>
                        </a:rPr>
                        <a:t>3-2-</a:t>
                      </a:r>
                      <a:r>
                        <a:rPr kumimoji="1" lang="ja-JP" altLang="ja-JP" sz="900" b="0" kern="1200" dirty="0">
                          <a:solidFill>
                            <a:srgbClr val="FF0000"/>
                          </a:solidFill>
                          <a:effectLst/>
                          <a:latin typeface="+mn-lt"/>
                          <a:ea typeface="+mn-ea"/>
                          <a:cs typeface="+mn-cs"/>
                        </a:rPr>
                        <a:t>④ 最新のデジタル補聴器をおすすめする </a:t>
                      </a:r>
                      <a:r>
                        <a:rPr kumimoji="1" lang="en-US" altLang="ja-JP" sz="900" b="0" kern="1200" dirty="0">
                          <a:solidFill>
                            <a:srgbClr val="FF0000"/>
                          </a:solidFill>
                          <a:effectLst/>
                          <a:latin typeface="+mn-lt"/>
                          <a:ea typeface="+mn-ea"/>
                          <a:cs typeface="+mn-cs"/>
                        </a:rPr>
                        <a:t>6 </a:t>
                      </a:r>
                      <a:r>
                        <a:rPr kumimoji="1" lang="ja-JP" altLang="ja-JP" sz="900" b="0" kern="1200" dirty="0">
                          <a:solidFill>
                            <a:srgbClr val="FF0000"/>
                          </a:solidFill>
                          <a:effectLst/>
                          <a:latin typeface="+mn-lt"/>
                          <a:ea typeface="+mn-ea"/>
                          <a:cs typeface="+mn-cs"/>
                        </a:rPr>
                        <a:t>つの理由</a:t>
                      </a:r>
                      <a:r>
                        <a:rPr kumimoji="1" lang="ja-JP" altLang="en-US" sz="900" b="0" kern="1200" dirty="0">
                          <a:solidFill>
                            <a:srgbClr val="FF0000"/>
                          </a:solidFill>
                          <a:effectLst/>
                          <a:latin typeface="+mn-lt"/>
                          <a:ea typeface="+mn-ea"/>
                          <a:cs typeface="+mn-cs"/>
                        </a:rPr>
                        <a:t>（新規）</a:t>
                      </a:r>
                      <a:endParaRPr kumimoji="1" lang="ja-JP" altLang="ja-JP" sz="900" b="0" kern="1200" dirty="0">
                        <a:solidFill>
                          <a:srgbClr val="FF0000"/>
                        </a:solidFill>
                        <a:effectLst/>
                        <a:latin typeface="+mn-lt"/>
                        <a:ea typeface="+mn-ea"/>
                        <a:cs typeface="+mn-cs"/>
                      </a:endParaRPr>
                    </a:p>
                    <a:p>
                      <a:r>
                        <a:rPr kumimoji="1" lang="en-US" altLang="ja-JP" sz="900" b="0" kern="1200" dirty="0">
                          <a:solidFill>
                            <a:schemeClr val="dk1"/>
                          </a:solidFill>
                          <a:effectLst/>
                          <a:latin typeface="+mn-lt"/>
                          <a:ea typeface="+mn-ea"/>
                          <a:cs typeface="+mn-cs"/>
                        </a:rPr>
                        <a:t>3-2-</a:t>
                      </a:r>
                      <a:r>
                        <a:rPr kumimoji="1" lang="ja-JP" altLang="ja-JP" sz="900" b="0" kern="1200" dirty="0">
                          <a:solidFill>
                            <a:schemeClr val="dk1"/>
                          </a:solidFill>
                          <a:effectLst/>
                          <a:latin typeface="+mn-lt"/>
                          <a:ea typeface="+mn-ea"/>
                          <a:cs typeface="+mn-cs"/>
                        </a:rPr>
                        <a:t>⑤ デジタル補聴器の技術と機能</a:t>
                      </a: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900" b="0" dirty="0">
                          <a:solidFill>
                            <a:srgbClr val="FF0000"/>
                          </a:solidFill>
                          <a:latin typeface="+mn-ea"/>
                        </a:rPr>
                        <a:t>3-2-</a:t>
                      </a:r>
                      <a:r>
                        <a:rPr lang="ja-JP" altLang="en-US" sz="900" b="0" dirty="0">
                          <a:solidFill>
                            <a:srgbClr val="FF0000"/>
                          </a:solidFill>
                          <a:latin typeface="+mn-ea"/>
                        </a:rPr>
                        <a:t>⑥ </a:t>
                      </a:r>
                      <a:r>
                        <a:rPr lang="ja-JP" altLang="en-US" sz="900" b="0" dirty="0">
                          <a:solidFill>
                            <a:srgbClr val="FF0000"/>
                          </a:solidFill>
                        </a:rPr>
                        <a:t>補聴器による耳鳴りへの対処（新規）</a:t>
                      </a:r>
                    </a:p>
                  </a:txBody>
                  <a:tcPr marL="28575" marR="28575" marT="19050" marB="19050" anchor="b">
                    <a:solidFill>
                      <a:schemeClr val="bg1">
                        <a:lumMod val="85000"/>
                      </a:schemeClr>
                    </a:solidFill>
                  </a:tcPr>
                </a:tc>
                <a:extLst>
                  <a:ext uri="{0D108BD9-81ED-4DB2-BD59-A6C34878D82A}">
                    <a16:rowId xmlns:a16="http://schemas.microsoft.com/office/drawing/2014/main" val="493030776"/>
                  </a:ext>
                </a:extLst>
              </a:tr>
              <a:tr h="531071">
                <a:tc>
                  <a:txBody>
                    <a:bodyPr/>
                    <a:lstStyle/>
                    <a:p>
                      <a:pPr algn="ctr"/>
                      <a:r>
                        <a:rPr lang="en-US" altLang="ja-JP" sz="900" kern="100" dirty="0">
                          <a:effectLst/>
                          <a:latin typeface="+mn-ea"/>
                          <a:ea typeface="+mn-ea"/>
                        </a:rPr>
                        <a:t>3-3</a:t>
                      </a: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mn-ea"/>
                          <a:ea typeface="+mn-ea"/>
                          <a:cs typeface="Times New Roman" panose="02020603050405020304" pitchFamily="18" charset="0"/>
                        </a:rPr>
                        <a:t>新日本補聴器のアドバンテージ</a:t>
                      </a: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lang="ja-JP" altLang="en-US" sz="900" b="0" i="0" dirty="0">
                          <a:solidFill>
                            <a:schemeClr val="tx1"/>
                          </a:solidFill>
                          <a:effectLst/>
                          <a:highlight>
                            <a:srgbClr val="FFFF00"/>
                          </a:highlight>
                          <a:latin typeface="Proxima Nova"/>
                        </a:rPr>
                        <a:t>資料を頂いてから制作開始（</a:t>
                      </a:r>
                      <a:r>
                        <a:rPr lang="en-US" altLang="ja-JP" sz="900" b="0" i="0" dirty="0" err="1">
                          <a:solidFill>
                            <a:schemeClr val="tx1"/>
                          </a:solidFill>
                          <a:effectLst/>
                          <a:highlight>
                            <a:srgbClr val="FFFF00"/>
                          </a:highlight>
                          <a:latin typeface="Proxima Nova"/>
                        </a:rPr>
                        <a:t>Audika</a:t>
                      </a:r>
                      <a:r>
                        <a:rPr lang="ja-JP" altLang="en-US" sz="900" b="0" i="0" dirty="0">
                          <a:solidFill>
                            <a:schemeClr val="tx1"/>
                          </a:solidFill>
                          <a:effectLst/>
                          <a:highlight>
                            <a:srgbClr val="FFFF00"/>
                          </a:highlight>
                          <a:latin typeface="Proxima Nova"/>
                        </a:rPr>
                        <a:t>アドバンテージから新日本補聴器独自の内容へ変更）</a:t>
                      </a:r>
                      <a:endParaRPr lang="en-US" altLang="ja-JP" sz="900" b="0" i="0" dirty="0">
                        <a:solidFill>
                          <a:schemeClr val="tx1"/>
                        </a:solidFill>
                        <a:effectLst/>
                        <a:highlight>
                          <a:srgbClr val="FFFF00"/>
                        </a:highlight>
                        <a:latin typeface="Proxima Nova"/>
                      </a:endParaRPr>
                    </a:p>
                  </a:txBody>
                  <a:tcPr marL="28575" marR="28575" marT="19050" marB="19050" anchor="b">
                    <a:solidFill>
                      <a:schemeClr val="bg1">
                        <a:lumMod val="85000"/>
                      </a:schemeClr>
                    </a:solidFill>
                  </a:tcPr>
                </a:tc>
                <a:extLst>
                  <a:ext uri="{0D108BD9-81ED-4DB2-BD59-A6C34878D82A}">
                    <a16:rowId xmlns:a16="http://schemas.microsoft.com/office/drawing/2014/main" val="2735719235"/>
                  </a:ext>
                </a:extLst>
              </a:tr>
            </a:tbl>
          </a:graphicData>
        </a:graphic>
      </p:graphicFrame>
      <p:sp>
        <p:nvSpPr>
          <p:cNvPr id="3" name="正方形/長方形 2">
            <a:extLst>
              <a:ext uri="{FF2B5EF4-FFF2-40B4-BE49-F238E27FC236}">
                <a16:creationId xmlns:a16="http://schemas.microsoft.com/office/drawing/2014/main" id="{03CFBEAD-877D-4B16-A655-E2F40257BE2E}"/>
              </a:ext>
            </a:extLst>
          </p:cNvPr>
          <p:cNvSpPr/>
          <p:nvPr/>
        </p:nvSpPr>
        <p:spPr>
          <a:xfrm flipV="1">
            <a:off x="242886" y="2635294"/>
            <a:ext cx="6372224" cy="2179773"/>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D3147042-2640-B2E3-CEA6-7B72B897476C}"/>
              </a:ext>
            </a:extLst>
          </p:cNvPr>
          <p:cNvSpPr/>
          <p:nvPr/>
        </p:nvSpPr>
        <p:spPr>
          <a:xfrm>
            <a:off x="266162" y="4832160"/>
            <a:ext cx="6348948" cy="2958015"/>
          </a:xfrm>
          <a:prstGeom prst="rect">
            <a:avLst/>
          </a:prstGeom>
          <a:solidFill>
            <a:schemeClr val="tx1">
              <a:alpha val="25882"/>
            </a:schemeClr>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B871BD52-B1B6-1795-5495-F7233BB48250}"/>
              </a:ext>
            </a:extLst>
          </p:cNvPr>
          <p:cNvSpPr/>
          <p:nvPr/>
        </p:nvSpPr>
        <p:spPr>
          <a:xfrm>
            <a:off x="266163" y="527904"/>
            <a:ext cx="6348948" cy="2090297"/>
          </a:xfrm>
          <a:prstGeom prst="rect">
            <a:avLst/>
          </a:prstGeom>
          <a:solidFill>
            <a:schemeClr val="tx1">
              <a:alpha val="25882"/>
            </a:schemeClr>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53544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6" name="図 1045">
            <a:extLst>
              <a:ext uri="{FF2B5EF4-FFF2-40B4-BE49-F238E27FC236}">
                <a16:creationId xmlns:a16="http://schemas.microsoft.com/office/drawing/2014/main" id="{55DE6021-1EB1-DE69-33D2-DA730C4D78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257" y="8455800"/>
            <a:ext cx="6125467" cy="904314"/>
          </a:xfrm>
          <a:prstGeom prst="rect">
            <a:avLst/>
          </a:prstGeom>
        </p:spPr>
      </p:pic>
      <p:sp>
        <p:nvSpPr>
          <p:cNvPr id="4" name="正方形/長方形 3">
            <a:extLst>
              <a:ext uri="{FF2B5EF4-FFF2-40B4-BE49-F238E27FC236}">
                <a16:creationId xmlns:a16="http://schemas.microsoft.com/office/drawing/2014/main" id="{DB821065-17A4-B905-BCF7-62F77F38037F}"/>
              </a:ext>
            </a:extLst>
          </p:cNvPr>
          <p:cNvSpPr/>
          <p:nvPr/>
        </p:nvSpPr>
        <p:spPr>
          <a:xfrm>
            <a:off x="249120" y="933752"/>
            <a:ext cx="6359149" cy="225785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750C983A-2C13-DE2F-7A41-667BE2EF8730}"/>
              </a:ext>
            </a:extLst>
          </p:cNvPr>
          <p:cNvSpPr/>
          <p:nvPr/>
        </p:nvSpPr>
        <p:spPr>
          <a:xfrm>
            <a:off x="242891" y="1671359"/>
            <a:ext cx="636537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39" name="テキスト ボックス 38">
            <a:extLst>
              <a:ext uri="{FF2B5EF4-FFF2-40B4-BE49-F238E27FC236}">
                <a16:creationId xmlns:a16="http://schemas.microsoft.com/office/drawing/2014/main" id="{ED2A5225-02E3-BC98-FBE9-D4E9942822B7}"/>
              </a:ext>
            </a:extLst>
          </p:cNvPr>
          <p:cNvSpPr txBox="1"/>
          <p:nvPr/>
        </p:nvSpPr>
        <p:spPr>
          <a:xfrm>
            <a:off x="830522" y="1767858"/>
            <a:ext cx="5064862" cy="400110"/>
          </a:xfrm>
          <a:prstGeom prst="rect">
            <a:avLst/>
          </a:prstGeom>
          <a:noFill/>
        </p:spPr>
        <p:txBody>
          <a:bodyPr wrap="square">
            <a:spAutoFit/>
          </a:bodyPr>
          <a:lstStyle/>
          <a:p>
            <a:pPr algn="ctr"/>
            <a:r>
              <a:rPr lang="ja-JP" altLang="en-US" sz="2000" b="1" kern="100" dirty="0">
                <a:solidFill>
                  <a:schemeClr val="tx1"/>
                </a:solidFill>
                <a:effectLst/>
                <a:latin typeface="+mn-ea"/>
                <a:ea typeface="+mn-ea"/>
                <a:cs typeface="Times New Roman" panose="02020603050405020304" pitchFamily="18" charset="0"/>
              </a:rPr>
              <a:t>カスタマーサービス</a:t>
            </a:r>
            <a:endParaRPr lang="ja-JP" altLang="en-US" sz="2000" b="1" dirty="0"/>
          </a:p>
        </p:txBody>
      </p:sp>
      <p:sp>
        <p:nvSpPr>
          <p:cNvPr id="54" name="テキスト ボックス 53">
            <a:extLst>
              <a:ext uri="{FF2B5EF4-FFF2-40B4-BE49-F238E27FC236}">
                <a16:creationId xmlns:a16="http://schemas.microsoft.com/office/drawing/2014/main" id="{546A3742-D169-E8DB-E273-A73DD0F5527D}"/>
              </a:ext>
            </a:extLst>
          </p:cNvPr>
          <p:cNvSpPr txBox="1"/>
          <p:nvPr/>
        </p:nvSpPr>
        <p:spPr>
          <a:xfrm>
            <a:off x="242890" y="306425"/>
            <a:ext cx="6365379" cy="276999"/>
          </a:xfrm>
          <a:prstGeom prst="rect">
            <a:avLst/>
          </a:prstGeom>
          <a:noFill/>
          <a:ln>
            <a:solidFill>
              <a:schemeClr val="tx1"/>
            </a:solidFill>
          </a:ln>
        </p:spPr>
        <p:txBody>
          <a:bodyPr wrap="square" rtlCol="0">
            <a:spAutoFit/>
          </a:bodyPr>
          <a:lstStyle/>
          <a:p>
            <a:r>
              <a:rPr lang="ja-JP" altLang="en-US" sz="1200" dirty="0"/>
              <a:t>２－０　カスタマーサービス</a:t>
            </a:r>
            <a:endParaRPr lang="ja-JP" altLang="ja-JP" sz="1200" kern="100" dirty="0">
              <a:solidFill>
                <a:schemeClr val="tx1"/>
              </a:solidFill>
              <a:effectLst/>
              <a:latin typeface="+mn-ea"/>
              <a:ea typeface="+mn-ea"/>
              <a:cs typeface="Times New Roman" panose="02020603050405020304" pitchFamily="18" charset="0"/>
            </a:endParaRPr>
          </a:p>
        </p:txBody>
      </p:sp>
      <p:sp>
        <p:nvSpPr>
          <p:cNvPr id="56" name="テキスト ボックス 55">
            <a:extLst>
              <a:ext uri="{FF2B5EF4-FFF2-40B4-BE49-F238E27FC236}">
                <a16:creationId xmlns:a16="http://schemas.microsoft.com/office/drawing/2014/main" id="{F6EB8CAA-5076-EADF-F9FD-882F422CEC1B}"/>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57" name="テキスト ボックス 56">
            <a:extLst>
              <a:ext uri="{FF2B5EF4-FFF2-40B4-BE49-F238E27FC236}">
                <a16:creationId xmlns:a16="http://schemas.microsoft.com/office/drawing/2014/main" id="{9F8A8000-4BAC-A64D-D282-4889916C89EA}"/>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58" name="テキスト ボックス 57">
            <a:extLst>
              <a:ext uri="{FF2B5EF4-FFF2-40B4-BE49-F238E27FC236}">
                <a16:creationId xmlns:a16="http://schemas.microsoft.com/office/drawing/2014/main" id="{CFB6E6B5-77D7-282E-805C-899AF4AEDC84}"/>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59" name="テキスト ボックス 58">
            <a:extLst>
              <a:ext uri="{FF2B5EF4-FFF2-40B4-BE49-F238E27FC236}">
                <a16:creationId xmlns:a16="http://schemas.microsoft.com/office/drawing/2014/main" id="{93A1B121-910D-3ED8-5D16-6600C7A5EB42}"/>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60" name="正方形/長方形 59">
            <a:extLst>
              <a:ext uri="{FF2B5EF4-FFF2-40B4-BE49-F238E27FC236}">
                <a16:creationId xmlns:a16="http://schemas.microsoft.com/office/drawing/2014/main" id="{0F6F2CBE-77EB-43C7-4565-E2B89934D573}"/>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61" name="テキスト ボックス 60">
            <a:extLst>
              <a:ext uri="{FF2B5EF4-FFF2-40B4-BE49-F238E27FC236}">
                <a16:creationId xmlns:a16="http://schemas.microsoft.com/office/drawing/2014/main" id="{16DE2BA2-1FDE-B28C-23ED-4A075B904075}"/>
              </a:ext>
            </a:extLst>
          </p:cNvPr>
          <p:cNvSpPr txBox="1"/>
          <p:nvPr/>
        </p:nvSpPr>
        <p:spPr>
          <a:xfrm>
            <a:off x="172399" y="1185288"/>
            <a:ext cx="1178560" cy="246221"/>
          </a:xfrm>
          <a:prstGeom prst="rect">
            <a:avLst/>
          </a:prstGeom>
          <a:noFill/>
        </p:spPr>
        <p:txBody>
          <a:bodyPr wrap="square">
            <a:spAutoFit/>
          </a:bodyPr>
          <a:lstStyle/>
          <a:p>
            <a:pPr algn="ctr"/>
            <a:r>
              <a:rPr kumimoji="1" lang="ja-JP" altLang="en-US" sz="1000" b="1">
                <a:latin typeface="Kozuka Gothic Pro R" panose="020B0400000000000000" pitchFamily="34" charset="-128"/>
                <a:ea typeface="Kozuka Gothic Pro R" panose="020B0400000000000000" pitchFamily="34" charset="-128"/>
              </a:rPr>
              <a:t>ロゴ</a:t>
            </a:r>
            <a:endParaRPr kumimoji="1" lang="ja-JP" altLang="en-US" sz="1000" b="1" dirty="0">
              <a:latin typeface="Kozuka Gothic Pro R" panose="020B0400000000000000" pitchFamily="34" charset="-128"/>
              <a:ea typeface="Kozuka Gothic Pro R" panose="020B0400000000000000" pitchFamily="34" charset="-128"/>
            </a:endParaRPr>
          </a:p>
        </p:txBody>
      </p:sp>
      <p:sp>
        <p:nvSpPr>
          <p:cNvPr id="62" name="テキスト ボックス 61">
            <a:extLst>
              <a:ext uri="{FF2B5EF4-FFF2-40B4-BE49-F238E27FC236}">
                <a16:creationId xmlns:a16="http://schemas.microsoft.com/office/drawing/2014/main" id="{263DE9B9-6B84-FB3E-278A-3379CC079A7D}"/>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dirty="0">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1055" name="テキスト ボックス 1054">
            <a:extLst>
              <a:ext uri="{FF2B5EF4-FFF2-40B4-BE49-F238E27FC236}">
                <a16:creationId xmlns:a16="http://schemas.microsoft.com/office/drawing/2014/main" id="{6B47B5D1-827E-71FF-8FE4-AA00F276268B}"/>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2" name="テキスト ボックス 1">
            <a:extLst>
              <a:ext uri="{FF2B5EF4-FFF2-40B4-BE49-F238E27FC236}">
                <a16:creationId xmlns:a16="http://schemas.microsoft.com/office/drawing/2014/main" id="{D19E2872-451C-066A-E4B6-1F4F491A61A2}"/>
              </a:ext>
            </a:extLst>
          </p:cNvPr>
          <p:cNvSpPr txBox="1"/>
          <p:nvPr/>
        </p:nvSpPr>
        <p:spPr>
          <a:xfrm>
            <a:off x="2721793" y="4471432"/>
            <a:ext cx="3886476" cy="1231106"/>
          </a:xfrm>
          <a:prstGeom prst="rect">
            <a:avLst/>
          </a:prstGeom>
          <a:noFill/>
        </p:spPr>
        <p:txBody>
          <a:bodyPr wrap="square">
            <a:spAutoFit/>
          </a:bodyPr>
          <a:lstStyle/>
          <a:p>
            <a:r>
              <a:rPr lang="ja-JP" altLang="en-US" sz="800" b="0" dirty="0">
                <a:solidFill>
                  <a:srgbClr val="49443D"/>
                </a:solidFill>
                <a:effectLst/>
                <a:latin typeface="Proxima Nova"/>
              </a:rPr>
              <a:t>新日本補聴器グループ</a:t>
            </a:r>
            <a:r>
              <a:rPr lang="ja-JP" altLang="en-US" sz="800" dirty="0">
                <a:solidFill>
                  <a:srgbClr val="49443D"/>
                </a:solidFill>
                <a:latin typeface="Proxima Nova"/>
              </a:rPr>
              <a:t>の販売店全店舗に</a:t>
            </a:r>
            <a:r>
              <a:rPr lang="ja-JP" altLang="en-US" sz="800" b="0" dirty="0">
                <a:solidFill>
                  <a:srgbClr val="49443D"/>
                </a:solidFill>
                <a:effectLst/>
                <a:latin typeface="Proxima Nova"/>
              </a:rPr>
              <a:t>聴覚ケアの専門家をはじめ</a:t>
            </a:r>
            <a:r>
              <a:rPr lang="ja-JP" altLang="en-US" sz="800" dirty="0">
                <a:solidFill>
                  <a:srgbClr val="49443D"/>
                </a:solidFill>
                <a:latin typeface="Proxima Nova"/>
              </a:rPr>
              <a:t>経験豊富なスタッフが</a:t>
            </a:r>
            <a:r>
              <a:rPr lang="ja-JP" altLang="en-US" sz="800" b="0" dirty="0">
                <a:solidFill>
                  <a:srgbClr val="49443D"/>
                </a:solidFill>
                <a:effectLst/>
                <a:latin typeface="Proxima Nova"/>
              </a:rPr>
              <a:t>在籍しており、</a:t>
            </a:r>
            <a:r>
              <a:rPr lang="ja-JP" altLang="en-US" sz="800" dirty="0">
                <a:solidFill>
                  <a:srgbClr val="49443D"/>
                </a:solidFill>
                <a:latin typeface="Proxima Nova"/>
              </a:rPr>
              <a:t>万全のカスタマーサービス体制を整えています。お客様のニーズから聴こえの状態まで、お一人おひとりのお悩みやお困りごとにお応えし、最適な補聴器選びをアドバイスします。初めて補聴器を装用される方のご相談から、ご購入後のアフターサービスまで、補聴器と末永くお付き合いいただけるようサポートします。</a:t>
            </a:r>
            <a:endParaRPr lang="en-US" altLang="ja-JP" sz="800" dirty="0">
              <a:solidFill>
                <a:srgbClr val="49443D"/>
              </a:solidFill>
              <a:latin typeface="Proxima Nova"/>
            </a:endParaRPr>
          </a:p>
          <a:p>
            <a:endParaRPr lang="en-US" altLang="ja-JP" sz="800" b="0" dirty="0">
              <a:solidFill>
                <a:srgbClr val="49443D"/>
              </a:solidFill>
              <a:effectLst/>
              <a:latin typeface="Proxima Nova"/>
            </a:endParaRPr>
          </a:p>
          <a:p>
            <a:r>
              <a:rPr lang="ja-JP" altLang="en-US" sz="1000" b="1" dirty="0">
                <a:solidFill>
                  <a:srgbClr val="49443D"/>
                </a:solidFill>
                <a:latin typeface="Proxima Nova"/>
              </a:rPr>
              <a:t>まずはお近くの</a:t>
            </a:r>
            <a:r>
              <a:rPr lang="ja-JP" altLang="en-US" sz="1000" b="1" dirty="0">
                <a:solidFill>
                  <a:srgbClr val="49443D"/>
                </a:solidFill>
                <a:effectLst/>
                <a:latin typeface="Proxima Nova"/>
              </a:rPr>
              <a:t>新日本補聴器グループ</a:t>
            </a:r>
            <a:r>
              <a:rPr lang="ja-JP" altLang="en-US" sz="1000" b="1" dirty="0">
                <a:solidFill>
                  <a:srgbClr val="49443D"/>
                </a:solidFill>
                <a:latin typeface="Proxima Nova"/>
              </a:rPr>
              <a:t>の販売店へご連絡ください。</a:t>
            </a:r>
            <a:endParaRPr lang="en-US" altLang="ja-JP" sz="1000" b="1" dirty="0">
              <a:solidFill>
                <a:srgbClr val="49443D"/>
              </a:solidFill>
              <a:effectLst/>
              <a:latin typeface="Proxima Nova"/>
            </a:endParaRPr>
          </a:p>
          <a:p>
            <a:endParaRPr lang="ja-JP" altLang="en-US" sz="800" b="0" dirty="0">
              <a:solidFill>
                <a:srgbClr val="49443D"/>
              </a:solidFill>
              <a:effectLst/>
              <a:latin typeface="Proxima Nova"/>
            </a:endParaRPr>
          </a:p>
        </p:txBody>
      </p:sp>
      <p:sp>
        <p:nvSpPr>
          <p:cNvPr id="13" name="テキスト ボックス 12">
            <a:extLst>
              <a:ext uri="{FF2B5EF4-FFF2-40B4-BE49-F238E27FC236}">
                <a16:creationId xmlns:a16="http://schemas.microsoft.com/office/drawing/2014/main" id="{6C4AF19E-F4D0-97AC-531D-27B567A398B5}"/>
              </a:ext>
            </a:extLst>
          </p:cNvPr>
          <p:cNvSpPr txBox="1"/>
          <p:nvPr/>
        </p:nvSpPr>
        <p:spPr>
          <a:xfrm>
            <a:off x="292144" y="4227581"/>
            <a:ext cx="5603240" cy="276999"/>
          </a:xfrm>
          <a:prstGeom prst="rect">
            <a:avLst/>
          </a:prstGeom>
          <a:noFill/>
        </p:spPr>
        <p:txBody>
          <a:bodyPr wrap="square">
            <a:spAutoFit/>
          </a:bodyPr>
          <a:lstStyle/>
          <a:p>
            <a:r>
              <a:rPr lang="en-US" altLang="ja-JP" sz="1200" b="1" dirty="0">
                <a:latin typeface="+mn-ea"/>
              </a:rPr>
              <a:t>2-0-</a:t>
            </a:r>
            <a:r>
              <a:rPr lang="ja-JP" altLang="en-US" sz="1200" b="1" dirty="0">
                <a:latin typeface="+mn-ea"/>
              </a:rPr>
              <a:t>① </a:t>
            </a:r>
            <a:r>
              <a:rPr lang="ja-JP" altLang="en-US" sz="1200" b="1" i="0" dirty="0">
                <a:solidFill>
                  <a:srgbClr val="000000"/>
                </a:solidFill>
                <a:effectLst/>
                <a:latin typeface="Proxima Nova"/>
              </a:rPr>
              <a:t>カスタマーサービス</a:t>
            </a:r>
          </a:p>
        </p:txBody>
      </p:sp>
      <p:sp>
        <p:nvSpPr>
          <p:cNvPr id="20" name="テキスト ボックス 19">
            <a:extLst>
              <a:ext uri="{FF2B5EF4-FFF2-40B4-BE49-F238E27FC236}">
                <a16:creationId xmlns:a16="http://schemas.microsoft.com/office/drawing/2014/main" id="{1C8498AC-8C28-C354-CB62-C30A69152F69}"/>
              </a:ext>
            </a:extLst>
          </p:cNvPr>
          <p:cNvSpPr txBox="1"/>
          <p:nvPr/>
        </p:nvSpPr>
        <p:spPr>
          <a:xfrm>
            <a:off x="2764092" y="6473668"/>
            <a:ext cx="3744578" cy="1477328"/>
          </a:xfrm>
          <a:prstGeom prst="rect">
            <a:avLst/>
          </a:prstGeom>
          <a:noFill/>
        </p:spPr>
        <p:txBody>
          <a:bodyPr wrap="square">
            <a:spAutoFit/>
          </a:bodyPr>
          <a:lstStyle/>
          <a:p>
            <a:r>
              <a:rPr lang="ja-JP" altLang="en-US" sz="800" b="0" dirty="0">
                <a:effectLst/>
                <a:latin typeface="Proxima Nova"/>
              </a:rPr>
              <a:t>新日本補聴器グループ</a:t>
            </a:r>
            <a:r>
              <a:rPr lang="ja-JP" altLang="en-US" sz="800" dirty="0">
                <a:latin typeface="Proxima Nova"/>
              </a:rPr>
              <a:t>の販売店</a:t>
            </a:r>
            <a:r>
              <a:rPr lang="ja-JP" altLang="en-US" sz="800" b="0" i="0" dirty="0">
                <a:effectLst/>
                <a:latin typeface="Proxima Nova"/>
              </a:rPr>
              <a:t>には、確かな知識とスキルを備えた聴覚ケアの専門家が在籍しており、聴力測定や最適な補聴器の選択、さらにお客様一人ひとりのニーズに応えるフィッティング（補聴器の調整）など、高品質なサービスを提供しています。難聴のお悩みには誰一人として同じ症状はないということを私たちは知って</a:t>
            </a:r>
            <a:r>
              <a:rPr lang="ja-JP" altLang="en-US" sz="800" dirty="0">
                <a:latin typeface="Proxima Nova"/>
              </a:rPr>
              <a:t>います。そのため補聴器に関して万能の解決策はなく、個別化された聴覚ケアこそがお客様にできる最高のサービスであるとを信じています。</a:t>
            </a:r>
          </a:p>
          <a:p>
            <a:pPr algn="l"/>
            <a:endParaRPr lang="en-US" altLang="ja-JP" sz="800" b="0" i="0" dirty="0">
              <a:solidFill>
                <a:srgbClr val="49443D"/>
              </a:solidFill>
              <a:effectLst/>
              <a:latin typeface="Proxima Nova"/>
            </a:endParaRPr>
          </a:p>
          <a:p>
            <a:pPr algn="l"/>
            <a:endParaRPr lang="en-US" altLang="ja-JP" sz="800" dirty="0">
              <a:solidFill>
                <a:srgbClr val="49443D"/>
              </a:solidFill>
              <a:latin typeface="Proxima Nova"/>
            </a:endParaRPr>
          </a:p>
          <a:p>
            <a:pPr algn="l"/>
            <a:r>
              <a:rPr lang="ja-JP" altLang="en-US" sz="1000" b="1" i="0" dirty="0">
                <a:solidFill>
                  <a:srgbClr val="49443D"/>
                </a:solidFill>
                <a:effectLst/>
                <a:latin typeface="Proxima Nova"/>
              </a:rPr>
              <a:t>私たちは一人ひとりに適した聴こえがあることを知っています。</a:t>
            </a:r>
            <a:endParaRPr lang="en-US" altLang="ja-JP" sz="1000" b="1" dirty="0"/>
          </a:p>
          <a:p>
            <a:endParaRPr lang="ja-JP" altLang="en-US" sz="800" dirty="0"/>
          </a:p>
        </p:txBody>
      </p:sp>
      <p:sp>
        <p:nvSpPr>
          <p:cNvPr id="33" name="テキスト ボックス 32">
            <a:extLst>
              <a:ext uri="{FF2B5EF4-FFF2-40B4-BE49-F238E27FC236}">
                <a16:creationId xmlns:a16="http://schemas.microsoft.com/office/drawing/2014/main" id="{D4927FAB-FA76-5CF9-F491-D291512CBD6B}"/>
              </a:ext>
            </a:extLst>
          </p:cNvPr>
          <p:cNvSpPr txBox="1"/>
          <p:nvPr/>
        </p:nvSpPr>
        <p:spPr>
          <a:xfrm>
            <a:off x="249731" y="6254615"/>
            <a:ext cx="5604510" cy="276999"/>
          </a:xfrm>
          <a:prstGeom prst="rect">
            <a:avLst/>
          </a:prstGeom>
          <a:noFill/>
        </p:spPr>
        <p:txBody>
          <a:bodyPr wrap="square">
            <a:spAutoFit/>
          </a:bodyPr>
          <a:lstStyle/>
          <a:p>
            <a:r>
              <a:rPr lang="en-US" altLang="ja-JP" sz="1200" b="1" dirty="0">
                <a:latin typeface="+mn-ea"/>
              </a:rPr>
              <a:t>2-0-</a:t>
            </a:r>
            <a:r>
              <a:rPr lang="ja-JP" altLang="en-US" sz="1200" b="1" dirty="0">
                <a:latin typeface="+mn-ea"/>
              </a:rPr>
              <a:t>② </a:t>
            </a:r>
            <a:r>
              <a:rPr lang="ja-JP" altLang="en-US" sz="1200" b="1" dirty="0">
                <a:solidFill>
                  <a:srgbClr val="000000"/>
                </a:solidFill>
                <a:latin typeface="Proxima Nova"/>
              </a:rPr>
              <a:t>聴覚ケアの専門家が対応</a:t>
            </a:r>
            <a:endParaRPr lang="ja-JP" altLang="en-US" sz="1200" b="1" i="0" dirty="0">
              <a:solidFill>
                <a:srgbClr val="000000"/>
              </a:solidFill>
              <a:effectLst/>
              <a:latin typeface="Proxima Nova"/>
            </a:endParaRPr>
          </a:p>
        </p:txBody>
      </p:sp>
      <p:pic>
        <p:nvPicPr>
          <p:cNvPr id="35" name="図 34">
            <a:extLst>
              <a:ext uri="{FF2B5EF4-FFF2-40B4-BE49-F238E27FC236}">
                <a16:creationId xmlns:a16="http://schemas.microsoft.com/office/drawing/2014/main" id="{8C8D3115-81C2-61B4-41AB-082F79266F95}"/>
              </a:ext>
            </a:extLst>
          </p:cNvPr>
          <p:cNvPicPr>
            <a:picLocks noChangeAspect="1"/>
          </p:cNvPicPr>
          <p:nvPr/>
        </p:nvPicPr>
        <p:blipFill rotWithShape="1">
          <a:blip r:embed="rId3">
            <a:extLst>
              <a:ext uri="{28A0092B-C50C-407E-A947-70E740481C1C}">
                <a14:useLocalDpi xmlns:a14="http://schemas.microsoft.com/office/drawing/2010/main" val="0"/>
              </a:ext>
            </a:extLst>
          </a:blip>
          <a:srcRect l="18262" t="22617" b="47565"/>
          <a:stretch/>
        </p:blipFill>
        <p:spPr>
          <a:xfrm>
            <a:off x="821781" y="10640675"/>
            <a:ext cx="4578127" cy="544862"/>
          </a:xfrm>
          <a:prstGeom prst="rect">
            <a:avLst/>
          </a:prstGeom>
          <a:ln>
            <a:noFill/>
          </a:ln>
        </p:spPr>
      </p:pic>
      <p:sp>
        <p:nvSpPr>
          <p:cNvPr id="36" name="テキスト ボックス 35">
            <a:extLst>
              <a:ext uri="{FF2B5EF4-FFF2-40B4-BE49-F238E27FC236}">
                <a16:creationId xmlns:a16="http://schemas.microsoft.com/office/drawing/2014/main" id="{00CA88B3-8B4F-C77B-358F-599C707EEFC9}"/>
              </a:ext>
            </a:extLst>
          </p:cNvPr>
          <p:cNvSpPr txBox="1"/>
          <p:nvPr/>
        </p:nvSpPr>
        <p:spPr>
          <a:xfrm>
            <a:off x="292144" y="10397743"/>
            <a:ext cx="3623311" cy="276999"/>
          </a:xfrm>
          <a:prstGeom prst="rect">
            <a:avLst/>
          </a:prstGeom>
          <a:noFill/>
        </p:spPr>
        <p:txBody>
          <a:bodyPr wrap="square">
            <a:spAutoFit/>
          </a:bodyPr>
          <a:lstStyle/>
          <a:p>
            <a:pPr defTabSz="843952">
              <a:defRPr/>
            </a:pPr>
            <a:r>
              <a:rPr lang="en-US" altLang="ja-JP" sz="1200" b="1" dirty="0">
                <a:latin typeface="+mn-ea"/>
              </a:rPr>
              <a:t>2-0-</a:t>
            </a:r>
            <a:r>
              <a:rPr lang="ja-JP" altLang="en-US" sz="1200" b="1" dirty="0">
                <a:latin typeface="+mn-ea"/>
              </a:rPr>
              <a:t>④ 聴力を改善するための</a:t>
            </a:r>
            <a:r>
              <a:rPr lang="en-US" altLang="ja-JP" sz="1200" b="1" dirty="0">
                <a:latin typeface="+mn-ea"/>
              </a:rPr>
              <a:t>4</a:t>
            </a:r>
            <a:r>
              <a:rPr lang="ja-JP" altLang="en-US" sz="1200" b="1" dirty="0">
                <a:latin typeface="+mn-ea"/>
              </a:rPr>
              <a:t>つのステップ</a:t>
            </a:r>
            <a:endParaRPr lang="ja-JP" altLang="en-US" sz="1200" b="1" dirty="0"/>
          </a:p>
        </p:txBody>
      </p:sp>
      <p:sp>
        <p:nvSpPr>
          <p:cNvPr id="37" name="テキスト ボックス 36">
            <a:extLst>
              <a:ext uri="{FF2B5EF4-FFF2-40B4-BE49-F238E27FC236}">
                <a16:creationId xmlns:a16="http://schemas.microsoft.com/office/drawing/2014/main" id="{0527DFB3-9CE0-5788-BA2B-2A9B87CA2D2F}"/>
              </a:ext>
            </a:extLst>
          </p:cNvPr>
          <p:cNvSpPr txBox="1"/>
          <p:nvPr/>
        </p:nvSpPr>
        <p:spPr>
          <a:xfrm>
            <a:off x="949349" y="11741594"/>
            <a:ext cx="978935"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予約する</a:t>
            </a:r>
            <a:endParaRPr lang="en-US" altLang="ja-JP" sz="800" dirty="0">
              <a:solidFill>
                <a:srgbClr val="49443D"/>
              </a:solidFill>
              <a:latin typeface="Proxima Nova"/>
            </a:endParaRPr>
          </a:p>
          <a:p>
            <a:endParaRPr lang="ja-JP" altLang="en-US" sz="800" dirty="0">
              <a:solidFill>
                <a:srgbClr val="49443D"/>
              </a:solidFill>
              <a:latin typeface="Proxima Nova"/>
            </a:endParaRPr>
          </a:p>
        </p:txBody>
      </p:sp>
      <p:sp>
        <p:nvSpPr>
          <p:cNvPr id="40" name="テキスト ボックス 39">
            <a:extLst>
              <a:ext uri="{FF2B5EF4-FFF2-40B4-BE49-F238E27FC236}">
                <a16:creationId xmlns:a16="http://schemas.microsoft.com/office/drawing/2014/main" id="{BD26CCB9-34B9-9718-2AC9-1380D0BCB7E1}"/>
              </a:ext>
            </a:extLst>
          </p:cNvPr>
          <p:cNvSpPr txBox="1"/>
          <p:nvPr/>
        </p:nvSpPr>
        <p:spPr>
          <a:xfrm>
            <a:off x="2049207" y="11743792"/>
            <a:ext cx="1054016"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補聴器について調べる</a:t>
            </a:r>
          </a:p>
        </p:txBody>
      </p:sp>
      <p:sp>
        <p:nvSpPr>
          <p:cNvPr id="42" name="テキスト ボックス 41">
            <a:extLst>
              <a:ext uri="{FF2B5EF4-FFF2-40B4-BE49-F238E27FC236}">
                <a16:creationId xmlns:a16="http://schemas.microsoft.com/office/drawing/2014/main" id="{3A09C56C-F7C5-3435-C496-3F562211979F}"/>
              </a:ext>
            </a:extLst>
          </p:cNvPr>
          <p:cNvSpPr txBox="1"/>
          <p:nvPr/>
        </p:nvSpPr>
        <p:spPr>
          <a:xfrm>
            <a:off x="4389932" y="11736821"/>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新日本補聴器のメリット</a:t>
            </a:r>
          </a:p>
        </p:txBody>
      </p:sp>
      <p:sp>
        <p:nvSpPr>
          <p:cNvPr id="49" name="テキスト ボックス 48">
            <a:extLst>
              <a:ext uri="{FF2B5EF4-FFF2-40B4-BE49-F238E27FC236}">
                <a16:creationId xmlns:a16="http://schemas.microsoft.com/office/drawing/2014/main" id="{E9FADC57-28A9-0D78-DFEC-3CC149906511}"/>
              </a:ext>
            </a:extLst>
          </p:cNvPr>
          <p:cNvSpPr txBox="1"/>
          <p:nvPr/>
        </p:nvSpPr>
        <p:spPr>
          <a:xfrm>
            <a:off x="316480" y="8237788"/>
            <a:ext cx="5604510" cy="276999"/>
          </a:xfrm>
          <a:prstGeom prst="rect">
            <a:avLst/>
          </a:prstGeom>
          <a:noFill/>
        </p:spPr>
        <p:txBody>
          <a:bodyPr wrap="square">
            <a:spAutoFit/>
          </a:bodyPr>
          <a:lstStyle/>
          <a:p>
            <a:pPr algn="l"/>
            <a:r>
              <a:rPr lang="en-US" altLang="ja-JP" sz="1200" b="1" dirty="0">
                <a:latin typeface="+mn-ea"/>
              </a:rPr>
              <a:t>2-0-</a:t>
            </a:r>
            <a:r>
              <a:rPr lang="ja-JP" altLang="en-US" sz="1200" b="1" dirty="0">
                <a:latin typeface="+mn-ea"/>
              </a:rPr>
              <a:t>③ </a:t>
            </a:r>
            <a:r>
              <a:rPr lang="ja-JP" altLang="en-US" sz="1200" b="1" i="0" dirty="0">
                <a:solidFill>
                  <a:srgbClr val="49443D"/>
                </a:solidFill>
                <a:effectLst/>
                <a:latin typeface="Proxima Nova"/>
              </a:rPr>
              <a:t>オンラインのヒアリングガイド</a:t>
            </a:r>
            <a:r>
              <a:rPr lang="ja-JP" altLang="en-US" sz="1200" b="1" dirty="0">
                <a:solidFill>
                  <a:srgbClr val="49443D"/>
                </a:solidFill>
                <a:latin typeface="Proxima Nova"/>
              </a:rPr>
              <a:t>をご利用ください</a:t>
            </a:r>
            <a:endParaRPr lang="ja-JP" altLang="en-US" sz="1200" b="1" i="0" dirty="0">
              <a:solidFill>
                <a:srgbClr val="49443D"/>
              </a:solidFill>
              <a:effectLst/>
              <a:latin typeface="Proxima Nova"/>
            </a:endParaRPr>
          </a:p>
        </p:txBody>
      </p:sp>
      <p:sp>
        <p:nvSpPr>
          <p:cNvPr id="51" name="テキスト ボックス 50">
            <a:extLst>
              <a:ext uri="{FF2B5EF4-FFF2-40B4-BE49-F238E27FC236}">
                <a16:creationId xmlns:a16="http://schemas.microsoft.com/office/drawing/2014/main" id="{935DF10D-770E-D387-6532-33131C81FE41}"/>
              </a:ext>
            </a:extLst>
          </p:cNvPr>
          <p:cNvSpPr txBox="1"/>
          <p:nvPr/>
        </p:nvSpPr>
        <p:spPr>
          <a:xfrm>
            <a:off x="583904" y="9143121"/>
            <a:ext cx="1444299" cy="338554"/>
          </a:xfrm>
          <a:prstGeom prst="rect">
            <a:avLst/>
          </a:prstGeom>
          <a:noFill/>
        </p:spPr>
        <p:txBody>
          <a:bodyPr wrap="square" rtlCol="0">
            <a:spAutoFit/>
          </a:bodyPr>
          <a:lstStyle/>
          <a:p>
            <a:r>
              <a:rPr lang="ja-JP" altLang="en-US" sz="800" b="1" i="0" dirty="0">
                <a:solidFill>
                  <a:srgbClr val="49443D"/>
                </a:solidFill>
                <a:effectLst/>
                <a:latin typeface="Proxima Nova"/>
              </a:rPr>
              <a:t>バッテリーとドームをオンラインでリクエストする</a:t>
            </a:r>
            <a:endParaRPr lang="ja-JP" altLang="en-US" sz="800" dirty="0">
              <a:solidFill>
                <a:srgbClr val="49443D"/>
              </a:solidFill>
              <a:latin typeface="Proxima Nova"/>
            </a:endParaRPr>
          </a:p>
        </p:txBody>
      </p:sp>
      <p:sp>
        <p:nvSpPr>
          <p:cNvPr id="52" name="テキスト ボックス 51">
            <a:extLst>
              <a:ext uri="{FF2B5EF4-FFF2-40B4-BE49-F238E27FC236}">
                <a16:creationId xmlns:a16="http://schemas.microsoft.com/office/drawing/2014/main" id="{EF9D1F0B-DDF9-C1EC-D23E-BF7A30E9224E}"/>
              </a:ext>
            </a:extLst>
          </p:cNvPr>
          <p:cNvSpPr txBox="1"/>
          <p:nvPr/>
        </p:nvSpPr>
        <p:spPr>
          <a:xfrm>
            <a:off x="2711282" y="9161798"/>
            <a:ext cx="1556702" cy="338554"/>
          </a:xfrm>
          <a:prstGeom prst="rect">
            <a:avLst/>
          </a:prstGeom>
          <a:noFill/>
        </p:spPr>
        <p:txBody>
          <a:bodyPr wrap="square" rtlCol="0">
            <a:spAutoFit/>
          </a:bodyPr>
          <a:lstStyle/>
          <a:p>
            <a:r>
              <a:rPr lang="ja-JP" altLang="en-US" sz="800" b="1" i="0" dirty="0">
                <a:solidFill>
                  <a:srgbClr val="49443D"/>
                </a:solidFill>
                <a:effectLst/>
                <a:latin typeface="Proxima Nova"/>
              </a:rPr>
              <a:t>補聴器ユーザー向けのガイドをダウンロードする</a:t>
            </a:r>
          </a:p>
        </p:txBody>
      </p:sp>
      <p:sp>
        <p:nvSpPr>
          <p:cNvPr id="1035" name="テキスト ボックス 1034">
            <a:extLst>
              <a:ext uri="{FF2B5EF4-FFF2-40B4-BE49-F238E27FC236}">
                <a16:creationId xmlns:a16="http://schemas.microsoft.com/office/drawing/2014/main" id="{D05A596D-9A5E-EDD6-4822-A81C4F1B0FEE}"/>
              </a:ext>
            </a:extLst>
          </p:cNvPr>
          <p:cNvSpPr txBox="1"/>
          <p:nvPr/>
        </p:nvSpPr>
        <p:spPr>
          <a:xfrm>
            <a:off x="4951063" y="9161798"/>
            <a:ext cx="1556702" cy="338554"/>
          </a:xfrm>
          <a:prstGeom prst="rect">
            <a:avLst/>
          </a:prstGeom>
          <a:noFill/>
        </p:spPr>
        <p:txBody>
          <a:bodyPr wrap="square" rtlCol="0">
            <a:spAutoFit/>
          </a:bodyPr>
          <a:lstStyle/>
          <a:p>
            <a:r>
              <a:rPr lang="ja-JP" altLang="en-US" sz="800" b="1" i="0" dirty="0">
                <a:solidFill>
                  <a:srgbClr val="49443D"/>
                </a:solidFill>
                <a:effectLst/>
                <a:latin typeface="Proxima Nova"/>
              </a:rPr>
              <a:t>補聴器の使用方法とメンテナンス方法を学ぶ</a:t>
            </a:r>
            <a:endParaRPr lang="ja-JP" altLang="en-US" sz="800" dirty="0">
              <a:solidFill>
                <a:srgbClr val="49443D"/>
              </a:solidFill>
              <a:latin typeface="Proxima Nova"/>
            </a:endParaRPr>
          </a:p>
        </p:txBody>
      </p:sp>
      <p:sp>
        <p:nvSpPr>
          <p:cNvPr id="1042" name="テキスト ボックス 1041">
            <a:extLst>
              <a:ext uri="{FF2B5EF4-FFF2-40B4-BE49-F238E27FC236}">
                <a16:creationId xmlns:a16="http://schemas.microsoft.com/office/drawing/2014/main" id="{6B2FD6A3-8C68-2204-6F00-B97B4FBBB2A9}"/>
              </a:ext>
            </a:extLst>
          </p:cNvPr>
          <p:cNvSpPr txBox="1"/>
          <p:nvPr/>
        </p:nvSpPr>
        <p:spPr>
          <a:xfrm>
            <a:off x="825733" y="9553284"/>
            <a:ext cx="978935" cy="21544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今すぐ注文</a:t>
            </a:r>
          </a:p>
        </p:txBody>
      </p:sp>
      <p:sp>
        <p:nvSpPr>
          <p:cNvPr id="1043" name="テキスト ボックス 1042">
            <a:extLst>
              <a:ext uri="{FF2B5EF4-FFF2-40B4-BE49-F238E27FC236}">
                <a16:creationId xmlns:a16="http://schemas.microsoft.com/office/drawing/2014/main" id="{F20FF971-19B6-59F5-9C7F-2D6F76F53113}"/>
              </a:ext>
            </a:extLst>
          </p:cNvPr>
          <p:cNvSpPr txBox="1"/>
          <p:nvPr/>
        </p:nvSpPr>
        <p:spPr>
          <a:xfrm>
            <a:off x="2925366" y="9546240"/>
            <a:ext cx="1128533" cy="21544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ダウンロードする</a:t>
            </a:r>
          </a:p>
        </p:txBody>
      </p:sp>
      <p:sp>
        <p:nvSpPr>
          <p:cNvPr id="1044" name="テキスト ボックス 1043">
            <a:extLst>
              <a:ext uri="{FF2B5EF4-FFF2-40B4-BE49-F238E27FC236}">
                <a16:creationId xmlns:a16="http://schemas.microsoft.com/office/drawing/2014/main" id="{89734984-9BBF-D2A4-6264-FC41001EF75A}"/>
              </a:ext>
            </a:extLst>
          </p:cNvPr>
          <p:cNvSpPr txBox="1"/>
          <p:nvPr/>
        </p:nvSpPr>
        <p:spPr>
          <a:xfrm>
            <a:off x="5382414" y="9517894"/>
            <a:ext cx="978935" cy="21544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ビデオを見る</a:t>
            </a:r>
          </a:p>
        </p:txBody>
      </p:sp>
      <p:sp>
        <p:nvSpPr>
          <p:cNvPr id="3" name="テキスト ボックス 2">
            <a:extLst>
              <a:ext uri="{FF2B5EF4-FFF2-40B4-BE49-F238E27FC236}">
                <a16:creationId xmlns:a16="http://schemas.microsoft.com/office/drawing/2014/main" id="{D5A27FA2-EE56-3A56-DF15-427014DC93E9}"/>
              </a:ext>
            </a:extLst>
          </p:cNvPr>
          <p:cNvSpPr txBox="1"/>
          <p:nvPr/>
        </p:nvSpPr>
        <p:spPr>
          <a:xfrm>
            <a:off x="5435029" y="5659479"/>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dirty="0">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5" name="テキスト ボックス 4">
            <a:extLst>
              <a:ext uri="{FF2B5EF4-FFF2-40B4-BE49-F238E27FC236}">
                <a16:creationId xmlns:a16="http://schemas.microsoft.com/office/drawing/2014/main" id="{A26FC535-56AD-5D18-EF63-75488226309F}"/>
              </a:ext>
            </a:extLst>
          </p:cNvPr>
          <p:cNvSpPr txBox="1"/>
          <p:nvPr/>
        </p:nvSpPr>
        <p:spPr>
          <a:xfrm>
            <a:off x="5435028" y="7852038"/>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dirty="0">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6" name="正方形/長方形 5">
            <a:extLst>
              <a:ext uri="{FF2B5EF4-FFF2-40B4-BE49-F238E27FC236}">
                <a16:creationId xmlns:a16="http://schemas.microsoft.com/office/drawing/2014/main" id="{118D7C3E-F7B4-86C0-59F4-84B20FF72877}"/>
              </a:ext>
            </a:extLst>
          </p:cNvPr>
          <p:cNvSpPr/>
          <p:nvPr/>
        </p:nvSpPr>
        <p:spPr>
          <a:xfrm>
            <a:off x="356198" y="8587838"/>
            <a:ext cx="1885979" cy="1328333"/>
          </a:xfrm>
          <a:prstGeom prst="rect">
            <a:avLst/>
          </a:prstGeom>
          <a:solidFill>
            <a:srgbClr val="7F7F7F">
              <a:alpha val="60000"/>
            </a:srgbClr>
          </a:solid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C5F904BA-ECB9-F2CE-687D-2BB0862803EB}"/>
              </a:ext>
            </a:extLst>
          </p:cNvPr>
          <p:cNvSpPr/>
          <p:nvPr/>
        </p:nvSpPr>
        <p:spPr>
          <a:xfrm>
            <a:off x="2860407" y="9500352"/>
            <a:ext cx="1265637" cy="299843"/>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0998613F-EFC2-B485-C240-F94B8C7C67C0}"/>
              </a:ext>
            </a:extLst>
          </p:cNvPr>
          <p:cNvSpPr/>
          <p:nvPr/>
        </p:nvSpPr>
        <p:spPr>
          <a:xfrm>
            <a:off x="5213702" y="9475694"/>
            <a:ext cx="1265637" cy="299843"/>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36F422D7-B497-5268-C2BA-CFBA90AE2293}"/>
              </a:ext>
            </a:extLst>
          </p:cNvPr>
          <p:cNvSpPr/>
          <p:nvPr/>
        </p:nvSpPr>
        <p:spPr>
          <a:xfrm>
            <a:off x="338282" y="4453919"/>
            <a:ext cx="2337372" cy="156237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11" name="正方形/長方形 10">
            <a:extLst>
              <a:ext uri="{FF2B5EF4-FFF2-40B4-BE49-F238E27FC236}">
                <a16:creationId xmlns:a16="http://schemas.microsoft.com/office/drawing/2014/main" id="{3E4C8190-3956-B8DE-8F05-B9A7931CB149}"/>
              </a:ext>
            </a:extLst>
          </p:cNvPr>
          <p:cNvSpPr/>
          <p:nvPr/>
        </p:nvSpPr>
        <p:spPr>
          <a:xfrm>
            <a:off x="338282" y="6506352"/>
            <a:ext cx="2337372" cy="156237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7" name="テキスト ボックス 6">
            <a:extLst>
              <a:ext uri="{FF2B5EF4-FFF2-40B4-BE49-F238E27FC236}">
                <a16:creationId xmlns:a16="http://schemas.microsoft.com/office/drawing/2014/main" id="{5EB11B36-95E0-DFD4-D383-FD10071CB47C}"/>
              </a:ext>
            </a:extLst>
          </p:cNvPr>
          <p:cNvSpPr txBox="1"/>
          <p:nvPr/>
        </p:nvSpPr>
        <p:spPr>
          <a:xfrm>
            <a:off x="467348" y="12582886"/>
            <a:ext cx="4619832" cy="276999"/>
          </a:xfrm>
          <a:prstGeom prst="rect">
            <a:avLst/>
          </a:prstGeom>
          <a:noFill/>
        </p:spPr>
        <p:txBody>
          <a:bodyPr wrap="square" rtlCol="0">
            <a:spAutoFit/>
          </a:bodyPr>
          <a:lstStyle/>
          <a:p>
            <a:r>
              <a:rPr lang="en-US" altLang="ja-JP" sz="1200" b="1" dirty="0"/>
              <a:t>2-0-</a:t>
            </a:r>
            <a:r>
              <a:rPr lang="ja-JP" altLang="en-US" sz="1200" b="1" dirty="0"/>
              <a:t>⑤ 補聴器はお客様と販売店がいっしょにつくるもの</a:t>
            </a:r>
          </a:p>
        </p:txBody>
      </p:sp>
      <p:sp>
        <p:nvSpPr>
          <p:cNvPr id="12" name="テキスト ボックス 11">
            <a:extLst>
              <a:ext uri="{FF2B5EF4-FFF2-40B4-BE49-F238E27FC236}">
                <a16:creationId xmlns:a16="http://schemas.microsoft.com/office/drawing/2014/main" id="{B03042A2-7F5C-911F-8515-8BAC82875803}"/>
              </a:ext>
            </a:extLst>
          </p:cNvPr>
          <p:cNvSpPr txBox="1"/>
          <p:nvPr/>
        </p:nvSpPr>
        <p:spPr>
          <a:xfrm>
            <a:off x="575348" y="12821082"/>
            <a:ext cx="2830973" cy="1477328"/>
          </a:xfrm>
          <a:prstGeom prst="rect">
            <a:avLst/>
          </a:prstGeom>
          <a:noFill/>
        </p:spPr>
        <p:txBody>
          <a:bodyPr wrap="square" rtlCol="0">
            <a:spAutoFit/>
          </a:bodyPr>
          <a:lstStyle/>
          <a:p>
            <a:r>
              <a:rPr kumimoji="1" lang="ja-JP" altLang="en-US" sz="900" dirty="0"/>
              <a:t>補聴器は聴こえの状態やご要望に合 わせ調整してはじめて完成する医療器具と言えます。新日本補聴器グループの各店舗では、カウンセリングを通じてお客様と直接対話を行い、製品につ いてご理解いただき、常にご納得い ただける状態でお渡ししています。補聴器は購入して終わりではなく、むしろ購入後から聴こえのケアがスタートします。使い方のアドバイスを受けながら、変化する聞こえに合わせて調整（フィッティング）を行うことで、お客様が求める聴こえに近づけていきます。</a:t>
            </a:r>
          </a:p>
        </p:txBody>
      </p:sp>
      <p:sp>
        <p:nvSpPr>
          <p:cNvPr id="14" name="四角形: 角を丸くする 27">
            <a:extLst>
              <a:ext uri="{FF2B5EF4-FFF2-40B4-BE49-F238E27FC236}">
                <a16:creationId xmlns:a16="http://schemas.microsoft.com/office/drawing/2014/main" id="{4662935F-862A-6BCB-A855-5B3917E62BE3}"/>
              </a:ext>
            </a:extLst>
          </p:cNvPr>
          <p:cNvSpPr/>
          <p:nvPr/>
        </p:nvSpPr>
        <p:spPr>
          <a:xfrm>
            <a:off x="3554911" y="12823755"/>
            <a:ext cx="2815470" cy="2043727"/>
          </a:xfrm>
          <a:prstGeom prst="roundRect">
            <a:avLst/>
          </a:prstGeom>
          <a:no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1200" b="1" dirty="0">
              <a:solidFill>
                <a:schemeClr val="tx1"/>
              </a:solidFill>
            </a:endParaRPr>
          </a:p>
          <a:p>
            <a:pPr algn="ctr"/>
            <a:endParaRPr kumimoji="1" lang="en-US" altLang="ja-JP" sz="1200" b="1" dirty="0">
              <a:solidFill>
                <a:schemeClr val="tx1"/>
              </a:solidFill>
            </a:endParaRPr>
          </a:p>
          <a:p>
            <a:pPr algn="ctr"/>
            <a:endParaRPr kumimoji="1" lang="en-US" altLang="ja-JP" sz="1200" b="1" dirty="0">
              <a:solidFill>
                <a:schemeClr val="tx1"/>
              </a:solidFill>
            </a:endParaRPr>
          </a:p>
          <a:p>
            <a:pPr algn="ctr"/>
            <a:endParaRPr kumimoji="1" lang="en-US" altLang="ja-JP" sz="1200" b="1" dirty="0">
              <a:solidFill>
                <a:schemeClr val="tx1"/>
              </a:solidFill>
            </a:endParaRPr>
          </a:p>
          <a:p>
            <a:pPr algn="ctr"/>
            <a:endParaRPr kumimoji="1" lang="ja-JP" altLang="en-US" sz="1200" b="1" dirty="0">
              <a:solidFill>
                <a:schemeClr val="tx1"/>
              </a:solidFill>
            </a:endParaRPr>
          </a:p>
        </p:txBody>
      </p:sp>
      <p:sp>
        <p:nvSpPr>
          <p:cNvPr id="15" name="楕円 28">
            <a:extLst>
              <a:ext uri="{FF2B5EF4-FFF2-40B4-BE49-F238E27FC236}">
                <a16:creationId xmlns:a16="http://schemas.microsoft.com/office/drawing/2014/main" id="{C4A93E5B-33F1-08A2-6E3A-98F94D1B0CC1}"/>
              </a:ext>
            </a:extLst>
          </p:cNvPr>
          <p:cNvSpPr/>
          <p:nvPr/>
        </p:nvSpPr>
        <p:spPr>
          <a:xfrm>
            <a:off x="3737172" y="13214588"/>
            <a:ext cx="703897" cy="58477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rPr>
              <a:t>お客様</a:t>
            </a:r>
          </a:p>
        </p:txBody>
      </p:sp>
      <p:sp>
        <p:nvSpPr>
          <p:cNvPr id="16" name="楕円 29">
            <a:extLst>
              <a:ext uri="{FF2B5EF4-FFF2-40B4-BE49-F238E27FC236}">
                <a16:creationId xmlns:a16="http://schemas.microsoft.com/office/drawing/2014/main" id="{7AA447F2-4965-3203-11D6-850FAEBF165C}"/>
              </a:ext>
            </a:extLst>
          </p:cNvPr>
          <p:cNvSpPr/>
          <p:nvPr/>
        </p:nvSpPr>
        <p:spPr>
          <a:xfrm>
            <a:off x="5499558" y="13230456"/>
            <a:ext cx="703897" cy="58477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rPr>
              <a:t>販売店</a:t>
            </a:r>
          </a:p>
        </p:txBody>
      </p:sp>
      <p:cxnSp>
        <p:nvCxnSpPr>
          <p:cNvPr id="17" name="直線矢印コネクタ 16">
            <a:extLst>
              <a:ext uri="{FF2B5EF4-FFF2-40B4-BE49-F238E27FC236}">
                <a16:creationId xmlns:a16="http://schemas.microsoft.com/office/drawing/2014/main" id="{166F3591-7736-AA35-C303-3365D7734BD6}"/>
              </a:ext>
            </a:extLst>
          </p:cNvPr>
          <p:cNvCxnSpPr>
            <a:cxnSpLocks/>
          </p:cNvCxnSpPr>
          <p:nvPr/>
        </p:nvCxnSpPr>
        <p:spPr>
          <a:xfrm>
            <a:off x="4492635" y="13347274"/>
            <a:ext cx="10069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132460A8-C09C-AEF8-FF86-1B8BBBE9352A}"/>
              </a:ext>
            </a:extLst>
          </p:cNvPr>
          <p:cNvCxnSpPr>
            <a:cxnSpLocks/>
          </p:cNvCxnSpPr>
          <p:nvPr/>
        </p:nvCxnSpPr>
        <p:spPr>
          <a:xfrm flipH="1">
            <a:off x="4492635" y="13603179"/>
            <a:ext cx="94971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394121F8-2A2C-5AA7-C25A-6ABBFE00045F}"/>
              </a:ext>
            </a:extLst>
          </p:cNvPr>
          <p:cNvSpPr txBox="1"/>
          <p:nvPr/>
        </p:nvSpPr>
        <p:spPr>
          <a:xfrm>
            <a:off x="4352204" y="13126955"/>
            <a:ext cx="1333500" cy="200055"/>
          </a:xfrm>
          <a:prstGeom prst="rect">
            <a:avLst/>
          </a:prstGeom>
          <a:noFill/>
        </p:spPr>
        <p:txBody>
          <a:bodyPr wrap="square" rtlCol="0">
            <a:spAutoFit/>
          </a:bodyPr>
          <a:lstStyle/>
          <a:p>
            <a:r>
              <a:rPr kumimoji="1" lang="ja-JP" altLang="en-US" sz="700" dirty="0"/>
              <a:t>聴こえの状態説明や要望</a:t>
            </a:r>
          </a:p>
        </p:txBody>
      </p:sp>
      <p:sp>
        <p:nvSpPr>
          <p:cNvPr id="21" name="テキスト ボックス 20">
            <a:extLst>
              <a:ext uri="{FF2B5EF4-FFF2-40B4-BE49-F238E27FC236}">
                <a16:creationId xmlns:a16="http://schemas.microsoft.com/office/drawing/2014/main" id="{D29482A2-25BD-BD2E-E7F0-78330BF7AF62}"/>
              </a:ext>
            </a:extLst>
          </p:cNvPr>
          <p:cNvSpPr txBox="1"/>
          <p:nvPr/>
        </p:nvSpPr>
        <p:spPr>
          <a:xfrm>
            <a:off x="4281035" y="13614632"/>
            <a:ext cx="1387031" cy="200055"/>
          </a:xfrm>
          <a:prstGeom prst="rect">
            <a:avLst/>
          </a:prstGeom>
          <a:noFill/>
        </p:spPr>
        <p:txBody>
          <a:bodyPr wrap="square" rtlCol="0">
            <a:spAutoFit/>
          </a:bodyPr>
          <a:lstStyle/>
          <a:p>
            <a:pPr algn="ctr"/>
            <a:r>
              <a:rPr kumimoji="1" lang="ja-JP" altLang="en-US" sz="700" dirty="0"/>
              <a:t>助言と補聴器の調整</a:t>
            </a:r>
          </a:p>
        </p:txBody>
      </p:sp>
      <p:sp>
        <p:nvSpPr>
          <p:cNvPr id="22" name="二等辺三角形 34">
            <a:extLst>
              <a:ext uri="{FF2B5EF4-FFF2-40B4-BE49-F238E27FC236}">
                <a16:creationId xmlns:a16="http://schemas.microsoft.com/office/drawing/2014/main" id="{DF77A2CE-4FE0-EB29-2144-6C111E018446}"/>
              </a:ext>
            </a:extLst>
          </p:cNvPr>
          <p:cNvSpPr/>
          <p:nvPr/>
        </p:nvSpPr>
        <p:spPr>
          <a:xfrm rot="10800000">
            <a:off x="3737171" y="13888218"/>
            <a:ext cx="2524432" cy="230012"/>
          </a:xfrm>
          <a:prstGeom prst="triangle">
            <a:avLst>
              <a:gd name="adj" fmla="val 49541"/>
            </a:avLst>
          </a:prstGeom>
          <a:solidFill>
            <a:schemeClr val="bg1">
              <a:lumMod val="7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四角形: 角を丸くする 35">
            <a:extLst>
              <a:ext uri="{FF2B5EF4-FFF2-40B4-BE49-F238E27FC236}">
                <a16:creationId xmlns:a16="http://schemas.microsoft.com/office/drawing/2014/main" id="{9F1BA907-0352-774E-D2B8-98A248C7ABF2}"/>
              </a:ext>
            </a:extLst>
          </p:cNvPr>
          <p:cNvSpPr/>
          <p:nvPr/>
        </p:nvSpPr>
        <p:spPr>
          <a:xfrm>
            <a:off x="3689477" y="14132681"/>
            <a:ext cx="2572127" cy="646871"/>
          </a:xfrm>
          <a:prstGeom prst="roundRect">
            <a:avLst/>
          </a:prstGeom>
          <a:no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1200" b="1" dirty="0">
              <a:solidFill>
                <a:schemeClr val="tx1"/>
              </a:solidFill>
            </a:endParaRPr>
          </a:p>
          <a:p>
            <a:pPr algn="ctr"/>
            <a:endParaRPr kumimoji="1" lang="en-US" altLang="ja-JP" sz="1200" b="1" dirty="0">
              <a:solidFill>
                <a:schemeClr val="tx1"/>
              </a:solidFill>
            </a:endParaRPr>
          </a:p>
          <a:p>
            <a:pPr algn="ctr"/>
            <a:endParaRPr kumimoji="1" lang="en-US" altLang="ja-JP" sz="1200" b="1" dirty="0">
              <a:solidFill>
                <a:schemeClr val="tx1"/>
              </a:solidFill>
            </a:endParaRPr>
          </a:p>
          <a:p>
            <a:pPr algn="ctr"/>
            <a:endParaRPr kumimoji="1" lang="en-US" altLang="ja-JP" sz="1200" b="1" dirty="0">
              <a:solidFill>
                <a:schemeClr val="tx1"/>
              </a:solidFill>
            </a:endParaRPr>
          </a:p>
          <a:p>
            <a:pPr algn="ctr"/>
            <a:endParaRPr kumimoji="1" lang="ja-JP" altLang="en-US" sz="1200" b="1" dirty="0">
              <a:solidFill>
                <a:schemeClr val="tx1"/>
              </a:solidFill>
            </a:endParaRPr>
          </a:p>
        </p:txBody>
      </p:sp>
      <p:sp>
        <p:nvSpPr>
          <p:cNvPr id="24" name="テキスト ボックス 23">
            <a:extLst>
              <a:ext uri="{FF2B5EF4-FFF2-40B4-BE49-F238E27FC236}">
                <a16:creationId xmlns:a16="http://schemas.microsoft.com/office/drawing/2014/main" id="{EC3CE0AC-BF07-94AE-031E-61FE09EB16F7}"/>
              </a:ext>
            </a:extLst>
          </p:cNvPr>
          <p:cNvSpPr txBox="1"/>
          <p:nvPr/>
        </p:nvSpPr>
        <p:spPr>
          <a:xfrm>
            <a:off x="3737170" y="14159385"/>
            <a:ext cx="2466284" cy="584775"/>
          </a:xfrm>
          <a:prstGeom prst="rect">
            <a:avLst/>
          </a:prstGeom>
          <a:noFill/>
        </p:spPr>
        <p:txBody>
          <a:bodyPr wrap="square" rtlCol="0">
            <a:spAutoFit/>
          </a:bodyPr>
          <a:lstStyle/>
          <a:p>
            <a:r>
              <a:rPr kumimoji="1" lang="ja-JP" altLang="en-US" sz="800" dirty="0"/>
              <a:t>・補聴器の調整（フィッティング）を繰り返すことで、あなたが求める聴こえの精度が高まる</a:t>
            </a:r>
            <a:endParaRPr kumimoji="1" lang="en-US" altLang="ja-JP" sz="800" dirty="0"/>
          </a:p>
          <a:p>
            <a:r>
              <a:rPr kumimoji="1" lang="ja-JP" altLang="en-US" sz="800" dirty="0"/>
              <a:t>・購入後、ライフスタイルや症状の変化に合わせて、ベストな状態へ調整できる</a:t>
            </a:r>
          </a:p>
        </p:txBody>
      </p:sp>
      <p:sp>
        <p:nvSpPr>
          <p:cNvPr id="25" name="テキスト ボックス 24">
            <a:extLst>
              <a:ext uri="{FF2B5EF4-FFF2-40B4-BE49-F238E27FC236}">
                <a16:creationId xmlns:a16="http://schemas.microsoft.com/office/drawing/2014/main" id="{B61FF529-B17E-C67C-2321-0147C52C4C1A}"/>
              </a:ext>
            </a:extLst>
          </p:cNvPr>
          <p:cNvSpPr txBox="1"/>
          <p:nvPr/>
        </p:nvSpPr>
        <p:spPr>
          <a:xfrm>
            <a:off x="3737171" y="12898099"/>
            <a:ext cx="2387657" cy="253916"/>
          </a:xfrm>
          <a:prstGeom prst="rect">
            <a:avLst/>
          </a:prstGeom>
          <a:noFill/>
        </p:spPr>
        <p:txBody>
          <a:bodyPr wrap="square" rtlCol="0">
            <a:spAutoFit/>
          </a:bodyPr>
          <a:lstStyle/>
          <a:p>
            <a:r>
              <a:rPr kumimoji="1" lang="ja-JP" altLang="en-US" sz="1050" b="1" dirty="0"/>
              <a:t>販売店はあなたのライフパートナー</a:t>
            </a:r>
          </a:p>
        </p:txBody>
      </p:sp>
      <p:sp>
        <p:nvSpPr>
          <p:cNvPr id="27" name="テキスト ボックス 26">
            <a:extLst>
              <a:ext uri="{FF2B5EF4-FFF2-40B4-BE49-F238E27FC236}">
                <a16:creationId xmlns:a16="http://schemas.microsoft.com/office/drawing/2014/main" id="{75E05ED0-2007-A3F3-321D-FC7CA1B943DC}"/>
              </a:ext>
            </a:extLst>
          </p:cNvPr>
          <p:cNvSpPr txBox="1"/>
          <p:nvPr/>
        </p:nvSpPr>
        <p:spPr>
          <a:xfrm>
            <a:off x="226510" y="12288764"/>
            <a:ext cx="1030349" cy="230832"/>
          </a:xfrm>
          <a:prstGeom prst="rect">
            <a:avLst/>
          </a:prstGeom>
          <a:solidFill>
            <a:srgbClr val="FF0000"/>
          </a:solidFill>
        </p:spPr>
        <p:txBody>
          <a:bodyPr wrap="square" rtlCol="0">
            <a:spAutoFit/>
          </a:bodyPr>
          <a:lstStyle/>
          <a:p>
            <a:r>
              <a:rPr kumimoji="1" lang="ja-JP" altLang="en-US" sz="900" b="1" dirty="0">
                <a:solidFill>
                  <a:schemeClr val="bg1"/>
                </a:solidFill>
              </a:rPr>
              <a:t>新規コンテンツ</a:t>
            </a:r>
          </a:p>
        </p:txBody>
      </p:sp>
      <p:sp>
        <p:nvSpPr>
          <p:cNvPr id="28" name="正方形/長方形 27">
            <a:extLst>
              <a:ext uri="{FF2B5EF4-FFF2-40B4-BE49-F238E27FC236}">
                <a16:creationId xmlns:a16="http://schemas.microsoft.com/office/drawing/2014/main" id="{35D9BA41-26B6-8638-9D71-475223166783}"/>
              </a:ext>
            </a:extLst>
          </p:cNvPr>
          <p:cNvSpPr/>
          <p:nvPr/>
        </p:nvSpPr>
        <p:spPr>
          <a:xfrm>
            <a:off x="256159" y="12495996"/>
            <a:ext cx="6352110" cy="10262403"/>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E805546F-2C5E-9DFC-EE1F-69F3785FF8E7}"/>
              </a:ext>
            </a:extLst>
          </p:cNvPr>
          <p:cNvSpPr txBox="1"/>
          <p:nvPr/>
        </p:nvSpPr>
        <p:spPr>
          <a:xfrm>
            <a:off x="5270403" y="14992776"/>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dirty="0">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30" name="Rectangle 2">
            <a:extLst>
              <a:ext uri="{FF2B5EF4-FFF2-40B4-BE49-F238E27FC236}">
                <a16:creationId xmlns:a16="http://schemas.microsoft.com/office/drawing/2014/main" id="{C745A4EF-4046-5946-2BAD-CF4C115AEA97}"/>
              </a:ext>
            </a:extLst>
          </p:cNvPr>
          <p:cNvSpPr>
            <a:spLocks noChangeArrowheads="1"/>
          </p:cNvSpPr>
          <p:nvPr/>
        </p:nvSpPr>
        <p:spPr bwMode="auto">
          <a:xfrm>
            <a:off x="1" y="16887331"/>
            <a:ext cx="65" cy="55399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defTabSz="914400" eaLnBrk="0" fontAlgn="base" hangingPunct="0">
              <a:spcBef>
                <a:spcPct val="0"/>
              </a:spcBef>
              <a:spcAft>
                <a:spcPct val="0"/>
              </a:spcAft>
            </a:pPr>
            <a:endParaRPr lang="ja-JP" altLang="ja-JP">
              <a:latin typeface="Arial" panose="020B0604020202020204" pitchFamily="34" charset="0"/>
            </a:endParaRPr>
          </a:p>
          <a:p>
            <a:pPr defTabSz="914400" eaLnBrk="0" fontAlgn="base" hangingPunct="0">
              <a:spcBef>
                <a:spcPct val="0"/>
              </a:spcBef>
              <a:spcAft>
                <a:spcPct val="0"/>
              </a:spcAft>
            </a:pPr>
            <a:endParaRPr lang="ja-JP" altLang="ja-JP">
              <a:latin typeface="Arial" panose="020B0604020202020204" pitchFamily="34" charset="0"/>
            </a:endParaRPr>
          </a:p>
        </p:txBody>
      </p:sp>
      <p:sp>
        <p:nvSpPr>
          <p:cNvPr id="31" name="テキスト ボックス 30">
            <a:extLst>
              <a:ext uri="{FF2B5EF4-FFF2-40B4-BE49-F238E27FC236}">
                <a16:creationId xmlns:a16="http://schemas.microsoft.com/office/drawing/2014/main" id="{6EB76940-4EB1-DCA7-D710-1B4ABD5ADBFF}"/>
              </a:ext>
            </a:extLst>
          </p:cNvPr>
          <p:cNvSpPr txBox="1"/>
          <p:nvPr/>
        </p:nvSpPr>
        <p:spPr>
          <a:xfrm>
            <a:off x="544085" y="15443020"/>
            <a:ext cx="4619832" cy="276999"/>
          </a:xfrm>
          <a:prstGeom prst="rect">
            <a:avLst/>
          </a:prstGeom>
          <a:noFill/>
        </p:spPr>
        <p:txBody>
          <a:bodyPr wrap="square" rtlCol="0">
            <a:spAutoFit/>
          </a:bodyPr>
          <a:lstStyle/>
          <a:p>
            <a:r>
              <a:rPr lang="en-US" altLang="ja-JP" sz="1200" b="1" dirty="0"/>
              <a:t>2-0- </a:t>
            </a:r>
            <a:r>
              <a:rPr lang="ja-JP" altLang="en-US" sz="1200" b="1" dirty="0"/>
              <a:t>⑥ 補聴器販売店へ行くときはご家族もご一緒に</a:t>
            </a:r>
          </a:p>
        </p:txBody>
      </p:sp>
      <p:sp>
        <p:nvSpPr>
          <p:cNvPr id="32" name="テキスト ボックス 31">
            <a:extLst>
              <a:ext uri="{FF2B5EF4-FFF2-40B4-BE49-F238E27FC236}">
                <a16:creationId xmlns:a16="http://schemas.microsoft.com/office/drawing/2014/main" id="{05D99862-B7BA-6B4B-6CDE-BD6789590B48}"/>
              </a:ext>
            </a:extLst>
          </p:cNvPr>
          <p:cNvSpPr txBox="1"/>
          <p:nvPr/>
        </p:nvSpPr>
        <p:spPr>
          <a:xfrm>
            <a:off x="544085" y="15689353"/>
            <a:ext cx="3522112" cy="1569660"/>
          </a:xfrm>
          <a:prstGeom prst="rect">
            <a:avLst/>
          </a:prstGeom>
          <a:noFill/>
        </p:spPr>
        <p:txBody>
          <a:bodyPr wrap="square" rtlCol="0">
            <a:spAutoFit/>
          </a:bodyPr>
          <a:lstStyle/>
          <a:p>
            <a:r>
              <a:rPr kumimoji="1" lang="ja-JP" altLang="en-US" sz="800" dirty="0"/>
              <a:t>新日本補聴器グループの店舗にご来店いただく際には、ご家族の皆様や友人とご一緒されることはよい結果へとつながります。周囲の方が、補聴器を使う方の聴こえについて理解することは、補聴器を活用する上で非常に大切です。さらに、補聴器の装用後、聴こえの改善へつながる可能性が高くなります。日常を振り返ってみて、ご家族や大切な方について思い当たることがあれば、どうぞ最寄りの当社店舗スタッフへのご相談をおすすめしてください。</a:t>
            </a:r>
            <a:endParaRPr kumimoji="1" lang="en-US" altLang="ja-JP" sz="800" dirty="0"/>
          </a:p>
          <a:p>
            <a:endParaRPr kumimoji="1" lang="en-US" altLang="ja-JP" sz="800" dirty="0"/>
          </a:p>
          <a:p>
            <a:endParaRPr kumimoji="1" lang="ja-JP" altLang="en-US" sz="800" dirty="0"/>
          </a:p>
          <a:p>
            <a:endParaRPr kumimoji="1" lang="en-US" altLang="ja-JP" sz="800" dirty="0"/>
          </a:p>
          <a:p>
            <a:endParaRPr kumimoji="1" lang="en-US" altLang="ja-JP" sz="800" dirty="0"/>
          </a:p>
          <a:p>
            <a:endParaRPr kumimoji="1" lang="en-US" altLang="ja-JP" sz="800" dirty="0"/>
          </a:p>
        </p:txBody>
      </p:sp>
      <p:pic>
        <p:nvPicPr>
          <p:cNvPr id="34" name="Picture 2" descr="三世代家族 外国人 笑顔 6人 赤ちゃん・子供】の画像素材 | 家族・人間関係・人物の写真素材ならイメージナビ">
            <a:extLst>
              <a:ext uri="{FF2B5EF4-FFF2-40B4-BE49-F238E27FC236}">
                <a16:creationId xmlns:a16="http://schemas.microsoft.com/office/drawing/2014/main" id="{09ABB5F8-DC74-4813-5BA4-A4F0B1468E3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0507" y="15680499"/>
            <a:ext cx="2246858" cy="1558019"/>
          </a:xfrm>
          <a:prstGeom prst="rect">
            <a:avLst/>
          </a:prstGeom>
          <a:noFill/>
          <a:extLst>
            <a:ext uri="{909E8E84-426E-40DD-AFC4-6F175D3DCCD1}">
              <a14:hiddenFill xmlns:a14="http://schemas.microsoft.com/office/drawing/2010/main">
                <a:solidFill>
                  <a:srgbClr val="FFFFFF"/>
                </a:solidFill>
              </a14:hiddenFill>
            </a:ext>
          </a:extLst>
        </p:spPr>
      </p:pic>
      <p:sp>
        <p:nvSpPr>
          <p:cNvPr id="47" name="テキスト ボックス 46">
            <a:extLst>
              <a:ext uri="{FF2B5EF4-FFF2-40B4-BE49-F238E27FC236}">
                <a16:creationId xmlns:a16="http://schemas.microsoft.com/office/drawing/2014/main" id="{836EBFBE-A8D1-388C-F337-1DFA44F0A6F7}"/>
              </a:ext>
            </a:extLst>
          </p:cNvPr>
          <p:cNvSpPr txBox="1"/>
          <p:nvPr/>
        </p:nvSpPr>
        <p:spPr>
          <a:xfrm>
            <a:off x="5064047" y="16335946"/>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0" name="テキスト ボックス 49">
            <a:extLst>
              <a:ext uri="{FF2B5EF4-FFF2-40B4-BE49-F238E27FC236}">
                <a16:creationId xmlns:a16="http://schemas.microsoft.com/office/drawing/2014/main" id="{2A75C599-BD66-4E27-7027-0CB6C6ED5043}"/>
              </a:ext>
            </a:extLst>
          </p:cNvPr>
          <p:cNvSpPr txBox="1"/>
          <p:nvPr/>
        </p:nvSpPr>
        <p:spPr>
          <a:xfrm>
            <a:off x="2823275" y="16935246"/>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dirty="0">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pic>
        <p:nvPicPr>
          <p:cNvPr id="48" name="図 47">
            <a:extLst>
              <a:ext uri="{FF2B5EF4-FFF2-40B4-BE49-F238E27FC236}">
                <a16:creationId xmlns:a16="http://schemas.microsoft.com/office/drawing/2014/main" id="{42AC8B2C-1E23-88DA-C5F4-C4C6CE92072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1651" y="21278411"/>
            <a:ext cx="5238447" cy="1274003"/>
          </a:xfrm>
          <a:prstGeom prst="rect">
            <a:avLst/>
          </a:prstGeom>
        </p:spPr>
      </p:pic>
      <p:pic>
        <p:nvPicPr>
          <p:cNvPr id="55" name="図 54">
            <a:extLst>
              <a:ext uri="{FF2B5EF4-FFF2-40B4-BE49-F238E27FC236}">
                <a16:creationId xmlns:a16="http://schemas.microsoft.com/office/drawing/2014/main" id="{75018012-BB0B-932B-B373-5AA92762D79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1651" y="18276746"/>
            <a:ext cx="5159339" cy="3001665"/>
          </a:xfrm>
          <a:prstGeom prst="rect">
            <a:avLst/>
          </a:prstGeom>
        </p:spPr>
      </p:pic>
      <p:sp>
        <p:nvSpPr>
          <p:cNvPr id="63" name="テキスト ボックス 62">
            <a:extLst>
              <a:ext uri="{FF2B5EF4-FFF2-40B4-BE49-F238E27FC236}">
                <a16:creationId xmlns:a16="http://schemas.microsoft.com/office/drawing/2014/main" id="{FA75EE08-24EF-9D46-F08E-AA93D0F78391}"/>
              </a:ext>
            </a:extLst>
          </p:cNvPr>
          <p:cNvSpPr txBox="1"/>
          <p:nvPr/>
        </p:nvSpPr>
        <p:spPr>
          <a:xfrm>
            <a:off x="454176" y="17983578"/>
            <a:ext cx="5231528" cy="276999"/>
          </a:xfrm>
          <a:prstGeom prst="rect">
            <a:avLst/>
          </a:prstGeom>
          <a:noFill/>
        </p:spPr>
        <p:txBody>
          <a:bodyPr wrap="square" rtlCol="0">
            <a:spAutoFit/>
          </a:bodyPr>
          <a:lstStyle/>
          <a:p>
            <a:r>
              <a:rPr lang="en-US" altLang="ja-JP" sz="1200" b="1" dirty="0"/>
              <a:t>2-0- </a:t>
            </a:r>
            <a:r>
              <a:rPr lang="ja-JP" altLang="en-US" sz="1200" b="1" dirty="0"/>
              <a:t>⑦ 新日本補聴器グループの販売店は全国</a:t>
            </a:r>
            <a:r>
              <a:rPr lang="en-US" altLang="ja-JP" sz="1200" b="1" dirty="0"/>
              <a:t>80</a:t>
            </a:r>
            <a:r>
              <a:rPr lang="ja-JP" altLang="en-US" sz="1200" b="1" dirty="0"/>
              <a:t>店舗のネットワーク</a:t>
            </a:r>
          </a:p>
        </p:txBody>
      </p:sp>
      <p:cxnSp>
        <p:nvCxnSpPr>
          <p:cNvPr id="53" name="直線コネクタ 52">
            <a:extLst>
              <a:ext uri="{FF2B5EF4-FFF2-40B4-BE49-F238E27FC236}">
                <a16:creationId xmlns:a16="http://schemas.microsoft.com/office/drawing/2014/main" id="{E7B3F4EB-75CE-89CF-CBB9-DC230B4DEC94}"/>
              </a:ext>
            </a:extLst>
          </p:cNvPr>
          <p:cNvCxnSpPr>
            <a:cxnSpLocks/>
          </p:cNvCxnSpPr>
          <p:nvPr/>
        </p:nvCxnSpPr>
        <p:spPr>
          <a:xfrm>
            <a:off x="378661" y="8587838"/>
            <a:ext cx="1863516" cy="137912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25" name="テキスト ボックス 1024">
            <a:extLst>
              <a:ext uri="{FF2B5EF4-FFF2-40B4-BE49-F238E27FC236}">
                <a16:creationId xmlns:a16="http://schemas.microsoft.com/office/drawing/2014/main" id="{7A9E7BC3-D2E5-CA17-3038-80655B6D5281}"/>
              </a:ext>
            </a:extLst>
          </p:cNvPr>
          <p:cNvSpPr txBox="1"/>
          <p:nvPr/>
        </p:nvSpPr>
        <p:spPr>
          <a:xfrm>
            <a:off x="816306" y="11146045"/>
            <a:ext cx="1215221" cy="584775"/>
          </a:xfrm>
          <a:prstGeom prst="rect">
            <a:avLst/>
          </a:prstGeom>
          <a:noFill/>
        </p:spPr>
        <p:txBody>
          <a:bodyPr wrap="square" rtlCol="0">
            <a:spAutoFit/>
          </a:bodyPr>
          <a:lstStyle/>
          <a:p>
            <a:r>
              <a:rPr lang="en-US" altLang="ja-JP" sz="800" dirty="0">
                <a:latin typeface="Proxima Nova"/>
              </a:rPr>
              <a:t>1. </a:t>
            </a:r>
            <a:r>
              <a:rPr lang="ja-JP" altLang="en-US" sz="800" dirty="0">
                <a:latin typeface="Proxima Nova"/>
              </a:rPr>
              <a:t>お近くの新日本補聴器グループの販売店で無料の聴力測定を予約してください。</a:t>
            </a:r>
          </a:p>
        </p:txBody>
      </p:sp>
      <p:sp>
        <p:nvSpPr>
          <p:cNvPr id="1026" name="テキスト ボックス 1025">
            <a:extLst>
              <a:ext uri="{FF2B5EF4-FFF2-40B4-BE49-F238E27FC236}">
                <a16:creationId xmlns:a16="http://schemas.microsoft.com/office/drawing/2014/main" id="{36510DBC-3DE9-2455-6A3F-FD7BBC642111}"/>
              </a:ext>
            </a:extLst>
          </p:cNvPr>
          <p:cNvSpPr txBox="1"/>
          <p:nvPr/>
        </p:nvSpPr>
        <p:spPr>
          <a:xfrm>
            <a:off x="1991796" y="11143463"/>
            <a:ext cx="1177474" cy="461665"/>
          </a:xfrm>
          <a:prstGeom prst="rect">
            <a:avLst/>
          </a:prstGeom>
          <a:noFill/>
        </p:spPr>
        <p:txBody>
          <a:bodyPr wrap="square" rtlCol="0">
            <a:spAutoFit/>
          </a:bodyPr>
          <a:lstStyle/>
          <a:p>
            <a:r>
              <a:rPr lang="en-US" altLang="ja-JP" sz="800" dirty="0">
                <a:latin typeface="Proxima Nova"/>
              </a:rPr>
              <a:t>2. </a:t>
            </a:r>
            <a:r>
              <a:rPr lang="ja-JP" altLang="en-US" sz="800" dirty="0">
                <a:latin typeface="Proxima Nova"/>
              </a:rPr>
              <a:t>最新の補聴器技術の機能と利点について学びましょう。</a:t>
            </a:r>
          </a:p>
        </p:txBody>
      </p:sp>
      <p:sp>
        <p:nvSpPr>
          <p:cNvPr id="1028" name="テキスト ボックス 1027">
            <a:extLst>
              <a:ext uri="{FF2B5EF4-FFF2-40B4-BE49-F238E27FC236}">
                <a16:creationId xmlns:a16="http://schemas.microsoft.com/office/drawing/2014/main" id="{4959CB1D-529A-DF8B-EB19-A191F8959BDD}"/>
              </a:ext>
            </a:extLst>
          </p:cNvPr>
          <p:cNvSpPr txBox="1"/>
          <p:nvPr/>
        </p:nvSpPr>
        <p:spPr>
          <a:xfrm>
            <a:off x="4319309" y="11143463"/>
            <a:ext cx="1299597" cy="338554"/>
          </a:xfrm>
          <a:prstGeom prst="rect">
            <a:avLst/>
          </a:prstGeom>
          <a:noFill/>
        </p:spPr>
        <p:txBody>
          <a:bodyPr wrap="square" rtlCol="0">
            <a:spAutoFit/>
          </a:bodyPr>
          <a:lstStyle/>
          <a:p>
            <a:r>
              <a:rPr lang="en-US" altLang="ja-JP" sz="800" dirty="0">
                <a:latin typeface="Proxima Nova"/>
              </a:rPr>
              <a:t>4.</a:t>
            </a:r>
            <a:r>
              <a:rPr lang="ja-JP" altLang="en-US" sz="800" dirty="0">
                <a:effectLst/>
                <a:latin typeface="Meiryo UI" panose="020B0604030504040204" pitchFamily="50" charset="-128"/>
                <a:ea typeface="Meiryo UI" panose="020B0604030504040204" pitchFamily="50" charset="-128"/>
              </a:rPr>
              <a:t>無料で最新の補聴器を</a:t>
            </a:r>
            <a:r>
              <a:rPr lang="en-US" altLang="ja-JP" sz="800" dirty="0">
                <a:effectLst/>
                <a:latin typeface="Meiryo UI" panose="020B0604030504040204" pitchFamily="50" charset="-128"/>
                <a:ea typeface="Meiryo UI" panose="020B0604030504040204" pitchFamily="50" charset="-128"/>
              </a:rPr>
              <a:t>2</a:t>
            </a:r>
            <a:r>
              <a:rPr lang="ja-JP" altLang="en-US" sz="800" dirty="0">
                <a:effectLst/>
                <a:latin typeface="Meiryo UI" panose="020B0604030504040204" pitchFamily="50" charset="-128"/>
                <a:ea typeface="Meiryo UI" panose="020B0604030504040204" pitchFamily="50" charset="-128"/>
              </a:rPr>
              <a:t>週間お試しいただけます。</a:t>
            </a:r>
            <a:endParaRPr lang="ja-JP" altLang="en-US" sz="800" dirty="0">
              <a:latin typeface="Proxima Nova"/>
            </a:endParaRPr>
          </a:p>
        </p:txBody>
      </p:sp>
      <p:sp>
        <p:nvSpPr>
          <p:cNvPr id="26" name="テキスト ボックス 25">
            <a:extLst>
              <a:ext uri="{FF2B5EF4-FFF2-40B4-BE49-F238E27FC236}">
                <a16:creationId xmlns:a16="http://schemas.microsoft.com/office/drawing/2014/main" id="{C9B737C0-97F3-7C42-5786-BDF8AD7F0764}"/>
              </a:ext>
            </a:extLst>
          </p:cNvPr>
          <p:cNvSpPr txBox="1"/>
          <p:nvPr/>
        </p:nvSpPr>
        <p:spPr>
          <a:xfrm>
            <a:off x="3225887" y="11725218"/>
            <a:ext cx="1057784" cy="338554"/>
          </a:xfrm>
          <a:prstGeom prst="rect">
            <a:avLst/>
          </a:prstGeom>
          <a:noFill/>
          <a:ln>
            <a:solidFill>
              <a:srgbClr val="0070C0"/>
            </a:solidFill>
          </a:ln>
        </p:spPr>
        <p:txBody>
          <a:bodyPr wrap="square" rtlCol="0">
            <a:spAutoFit/>
          </a:bodyPr>
          <a:lstStyle/>
          <a:p>
            <a:r>
              <a:rPr lang="ja-JP" altLang="en-US" sz="800" dirty="0">
                <a:solidFill>
                  <a:srgbClr val="FF0000"/>
                </a:solidFill>
                <a:latin typeface="Proxima Nova"/>
              </a:rPr>
              <a:t>補聴器購入代金の支払い計画</a:t>
            </a:r>
            <a:endParaRPr lang="ja-JP" altLang="en-US" sz="800" dirty="0">
              <a:solidFill>
                <a:srgbClr val="49443D"/>
              </a:solidFill>
              <a:latin typeface="Proxima Nova"/>
            </a:endParaRPr>
          </a:p>
        </p:txBody>
      </p:sp>
      <p:sp>
        <p:nvSpPr>
          <p:cNvPr id="43" name="テキスト ボックス 42">
            <a:extLst>
              <a:ext uri="{FF2B5EF4-FFF2-40B4-BE49-F238E27FC236}">
                <a16:creationId xmlns:a16="http://schemas.microsoft.com/office/drawing/2014/main" id="{5139F322-693E-9E9F-2117-08E7E63D86B2}"/>
              </a:ext>
            </a:extLst>
          </p:cNvPr>
          <p:cNvSpPr txBox="1"/>
          <p:nvPr/>
        </p:nvSpPr>
        <p:spPr>
          <a:xfrm>
            <a:off x="3109962" y="11141059"/>
            <a:ext cx="1201726" cy="707886"/>
          </a:xfrm>
          <a:prstGeom prst="rect">
            <a:avLst/>
          </a:prstGeom>
          <a:noFill/>
        </p:spPr>
        <p:txBody>
          <a:bodyPr wrap="square" rtlCol="0">
            <a:spAutoFit/>
          </a:bodyPr>
          <a:lstStyle/>
          <a:p>
            <a:r>
              <a:rPr lang="en-US" altLang="ja-JP" sz="800" dirty="0">
                <a:latin typeface="Proxima Nova"/>
              </a:rPr>
              <a:t>3.</a:t>
            </a:r>
            <a:r>
              <a:rPr lang="ja-JP" altLang="en-US" sz="800" dirty="0">
                <a:solidFill>
                  <a:srgbClr val="FF0000"/>
                </a:solidFill>
                <a:latin typeface="Proxima Nova"/>
              </a:rPr>
              <a:t>補聴器購入代金の支払い計画</a:t>
            </a:r>
            <a:r>
              <a:rPr lang="ja-JP" altLang="en-US" sz="800" dirty="0">
                <a:latin typeface="Proxima Nova"/>
              </a:rPr>
              <a:t>と補助金制度について学びましょう。</a:t>
            </a:r>
          </a:p>
          <a:p>
            <a:br>
              <a:rPr lang="ja-JP" altLang="en-US" sz="800" dirty="0"/>
            </a:br>
            <a:endParaRPr lang="ja-JP" altLang="en-US" sz="800" dirty="0">
              <a:solidFill>
                <a:srgbClr val="49443D"/>
              </a:solidFill>
              <a:latin typeface="Proxima Nova"/>
            </a:endParaRPr>
          </a:p>
        </p:txBody>
      </p:sp>
    </p:spTree>
    <p:extLst>
      <p:ext uri="{BB962C8B-B14F-4D97-AF65-F5344CB8AC3E}">
        <p14:creationId xmlns:p14="http://schemas.microsoft.com/office/powerpoint/2010/main" val="661499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DB821065-17A4-B905-BCF7-62F77F38037F}"/>
              </a:ext>
            </a:extLst>
          </p:cNvPr>
          <p:cNvSpPr/>
          <p:nvPr/>
        </p:nvSpPr>
        <p:spPr>
          <a:xfrm>
            <a:off x="248284" y="1094836"/>
            <a:ext cx="6359149" cy="2903464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750C983A-2C13-DE2F-7A41-667BE2EF8730}"/>
              </a:ext>
            </a:extLst>
          </p:cNvPr>
          <p:cNvSpPr/>
          <p:nvPr/>
        </p:nvSpPr>
        <p:spPr>
          <a:xfrm>
            <a:off x="242891" y="1671359"/>
            <a:ext cx="636537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39" name="テキスト ボックス 38">
            <a:extLst>
              <a:ext uri="{FF2B5EF4-FFF2-40B4-BE49-F238E27FC236}">
                <a16:creationId xmlns:a16="http://schemas.microsoft.com/office/drawing/2014/main" id="{ED2A5225-02E3-BC98-FBE9-D4E9942822B7}"/>
              </a:ext>
            </a:extLst>
          </p:cNvPr>
          <p:cNvSpPr txBox="1"/>
          <p:nvPr/>
        </p:nvSpPr>
        <p:spPr>
          <a:xfrm>
            <a:off x="830522" y="1767858"/>
            <a:ext cx="5064862" cy="400110"/>
          </a:xfrm>
          <a:prstGeom prst="rect">
            <a:avLst/>
          </a:prstGeom>
          <a:noFill/>
        </p:spPr>
        <p:txBody>
          <a:bodyPr wrap="square">
            <a:spAutoFit/>
          </a:bodyPr>
          <a:lstStyle/>
          <a:p>
            <a:pPr algn="ctr"/>
            <a:r>
              <a:rPr lang="ja-JP" altLang="en-US" sz="2000" b="1" dirty="0"/>
              <a:t>補聴器のメンテナンス</a:t>
            </a:r>
          </a:p>
        </p:txBody>
      </p:sp>
      <p:sp>
        <p:nvSpPr>
          <p:cNvPr id="54" name="テキスト ボックス 53">
            <a:extLst>
              <a:ext uri="{FF2B5EF4-FFF2-40B4-BE49-F238E27FC236}">
                <a16:creationId xmlns:a16="http://schemas.microsoft.com/office/drawing/2014/main" id="{546A3742-D169-E8DB-E273-A73DD0F5527D}"/>
              </a:ext>
            </a:extLst>
          </p:cNvPr>
          <p:cNvSpPr txBox="1"/>
          <p:nvPr/>
        </p:nvSpPr>
        <p:spPr>
          <a:xfrm>
            <a:off x="242890" y="306425"/>
            <a:ext cx="6365379" cy="276999"/>
          </a:xfrm>
          <a:prstGeom prst="rect">
            <a:avLst/>
          </a:prstGeom>
          <a:noFill/>
          <a:ln>
            <a:solidFill>
              <a:schemeClr val="tx1"/>
            </a:solidFill>
          </a:ln>
        </p:spPr>
        <p:txBody>
          <a:bodyPr wrap="square" rtlCol="0">
            <a:spAutoFit/>
          </a:bodyPr>
          <a:lstStyle/>
          <a:p>
            <a:r>
              <a:rPr lang="ja-JP" altLang="en-US" sz="1200" dirty="0"/>
              <a:t>２－１　カスタマーサービス→補聴器のメンテナンス</a:t>
            </a:r>
          </a:p>
        </p:txBody>
      </p:sp>
      <p:sp>
        <p:nvSpPr>
          <p:cNvPr id="56" name="テキスト ボックス 55">
            <a:extLst>
              <a:ext uri="{FF2B5EF4-FFF2-40B4-BE49-F238E27FC236}">
                <a16:creationId xmlns:a16="http://schemas.microsoft.com/office/drawing/2014/main" id="{F6EB8CAA-5076-EADF-F9FD-882F422CEC1B}"/>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57" name="テキスト ボックス 56">
            <a:extLst>
              <a:ext uri="{FF2B5EF4-FFF2-40B4-BE49-F238E27FC236}">
                <a16:creationId xmlns:a16="http://schemas.microsoft.com/office/drawing/2014/main" id="{9F8A8000-4BAC-A64D-D282-4889916C89EA}"/>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58" name="テキスト ボックス 57">
            <a:extLst>
              <a:ext uri="{FF2B5EF4-FFF2-40B4-BE49-F238E27FC236}">
                <a16:creationId xmlns:a16="http://schemas.microsoft.com/office/drawing/2014/main" id="{CFB6E6B5-77D7-282E-805C-899AF4AEDC84}"/>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59" name="テキスト ボックス 58">
            <a:extLst>
              <a:ext uri="{FF2B5EF4-FFF2-40B4-BE49-F238E27FC236}">
                <a16:creationId xmlns:a16="http://schemas.microsoft.com/office/drawing/2014/main" id="{93A1B121-910D-3ED8-5D16-6600C7A5EB42}"/>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60" name="正方形/長方形 59">
            <a:extLst>
              <a:ext uri="{FF2B5EF4-FFF2-40B4-BE49-F238E27FC236}">
                <a16:creationId xmlns:a16="http://schemas.microsoft.com/office/drawing/2014/main" id="{0F6F2CBE-77EB-43C7-4565-E2B89934D573}"/>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61" name="テキスト ボックス 60">
            <a:extLst>
              <a:ext uri="{FF2B5EF4-FFF2-40B4-BE49-F238E27FC236}">
                <a16:creationId xmlns:a16="http://schemas.microsoft.com/office/drawing/2014/main" id="{16DE2BA2-1FDE-B28C-23ED-4A075B904075}"/>
              </a:ext>
            </a:extLst>
          </p:cNvPr>
          <p:cNvSpPr txBox="1"/>
          <p:nvPr/>
        </p:nvSpPr>
        <p:spPr>
          <a:xfrm>
            <a:off x="172399" y="1185288"/>
            <a:ext cx="1178560" cy="246221"/>
          </a:xfrm>
          <a:prstGeom prst="rect">
            <a:avLst/>
          </a:prstGeom>
          <a:noFill/>
        </p:spPr>
        <p:txBody>
          <a:bodyPr wrap="square">
            <a:spAutoFit/>
          </a:bodyPr>
          <a:lstStyle/>
          <a:p>
            <a:pPr algn="ctr"/>
            <a:r>
              <a:rPr kumimoji="1" lang="ja-JP" altLang="en-US" sz="1000" b="1">
                <a:latin typeface="Kozuka Gothic Pro R" panose="020B0400000000000000" pitchFamily="34" charset="-128"/>
                <a:ea typeface="Kozuka Gothic Pro R" panose="020B0400000000000000" pitchFamily="34" charset="-128"/>
              </a:rPr>
              <a:t>ロゴ</a:t>
            </a:r>
            <a:endParaRPr kumimoji="1" lang="ja-JP" altLang="en-US" sz="1000" b="1" dirty="0">
              <a:latin typeface="Kozuka Gothic Pro R" panose="020B0400000000000000" pitchFamily="34" charset="-128"/>
              <a:ea typeface="Kozuka Gothic Pro R" panose="020B0400000000000000" pitchFamily="34" charset="-128"/>
            </a:endParaRPr>
          </a:p>
        </p:txBody>
      </p:sp>
      <p:sp>
        <p:nvSpPr>
          <p:cNvPr id="1055" name="テキスト ボックス 1054">
            <a:extLst>
              <a:ext uri="{FF2B5EF4-FFF2-40B4-BE49-F238E27FC236}">
                <a16:creationId xmlns:a16="http://schemas.microsoft.com/office/drawing/2014/main" id="{6B47B5D1-827E-71FF-8FE4-AA00F276268B}"/>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2" name="テキスト ボックス 1">
            <a:extLst>
              <a:ext uri="{FF2B5EF4-FFF2-40B4-BE49-F238E27FC236}">
                <a16:creationId xmlns:a16="http://schemas.microsoft.com/office/drawing/2014/main" id="{7EC14017-4A3C-4228-EBD3-98AA97952EFE}"/>
              </a:ext>
            </a:extLst>
          </p:cNvPr>
          <p:cNvSpPr txBox="1"/>
          <p:nvPr/>
        </p:nvSpPr>
        <p:spPr>
          <a:xfrm>
            <a:off x="354267" y="6279632"/>
            <a:ext cx="5603240" cy="276999"/>
          </a:xfrm>
          <a:prstGeom prst="rect">
            <a:avLst/>
          </a:prstGeom>
          <a:noFill/>
        </p:spPr>
        <p:txBody>
          <a:bodyPr wrap="square">
            <a:spAutoFit/>
          </a:bodyPr>
          <a:lstStyle/>
          <a:p>
            <a:r>
              <a:rPr lang="en-US" altLang="ja-JP" sz="1200" b="1" dirty="0">
                <a:latin typeface="+mn-ea"/>
              </a:rPr>
              <a:t>2-1-</a:t>
            </a:r>
            <a:r>
              <a:rPr lang="ja-JP" altLang="en-US" sz="1200" b="1" dirty="0">
                <a:latin typeface="+mn-ea"/>
              </a:rPr>
              <a:t>② </a:t>
            </a:r>
            <a:r>
              <a:rPr lang="ja-JP" altLang="en-US" sz="1200" b="1" i="0" dirty="0">
                <a:solidFill>
                  <a:srgbClr val="000000"/>
                </a:solidFill>
                <a:effectLst/>
                <a:latin typeface="Proxima Nova"/>
              </a:rPr>
              <a:t>補聴器のガイドをダウンロードする</a:t>
            </a:r>
          </a:p>
        </p:txBody>
      </p:sp>
      <p:sp>
        <p:nvSpPr>
          <p:cNvPr id="3" name="テキスト ボックス 2">
            <a:extLst>
              <a:ext uri="{FF2B5EF4-FFF2-40B4-BE49-F238E27FC236}">
                <a16:creationId xmlns:a16="http://schemas.microsoft.com/office/drawing/2014/main" id="{849A5D92-33FA-82D6-F2E1-DE5ED4E02D12}"/>
              </a:ext>
            </a:extLst>
          </p:cNvPr>
          <p:cNvSpPr txBox="1"/>
          <p:nvPr/>
        </p:nvSpPr>
        <p:spPr>
          <a:xfrm>
            <a:off x="2840813" y="4607542"/>
            <a:ext cx="3590467" cy="954107"/>
          </a:xfrm>
          <a:prstGeom prst="rect">
            <a:avLst/>
          </a:prstGeom>
          <a:noFill/>
        </p:spPr>
        <p:txBody>
          <a:bodyPr wrap="square">
            <a:spAutoFit/>
          </a:bodyPr>
          <a:lstStyle/>
          <a:p>
            <a:r>
              <a:rPr lang="ja-JP" altLang="en-US" sz="800" b="0" dirty="0">
                <a:effectLst/>
                <a:latin typeface="Proxima Nova"/>
              </a:rPr>
              <a:t>このページでは、補聴器と他のデジタル機器やアクセサリとの接続</a:t>
            </a:r>
            <a:r>
              <a:rPr lang="ja-JP" altLang="en-US" sz="800" dirty="0">
                <a:latin typeface="Proxima Nova"/>
              </a:rPr>
              <a:t>方法</a:t>
            </a:r>
            <a:r>
              <a:rPr lang="ja-JP" altLang="en-US" sz="800" b="0" dirty="0">
                <a:effectLst/>
                <a:latin typeface="Proxima Nova"/>
              </a:rPr>
              <a:t>、補聴器のお手入れ方法や補聴器を最大限に活用する方法を学ぶことができます。 また、電池やドームの交換方法、補聴器の掃除方法、補聴器をテレビや音楽ストリーミングデバイスに接続する方法を学ぶことができる簡単なビデオとハウツーガイドをご用意しています。</a:t>
            </a:r>
            <a:endParaRPr lang="en-US" altLang="ja-JP" sz="800" b="0" dirty="0">
              <a:effectLst/>
              <a:latin typeface="Proxima Nova"/>
            </a:endParaRPr>
          </a:p>
          <a:p>
            <a:endParaRPr lang="ja-JP" altLang="en-US" sz="800" b="0" dirty="0">
              <a:solidFill>
                <a:srgbClr val="49443D"/>
              </a:solidFill>
              <a:effectLst/>
              <a:latin typeface="Proxima Nova"/>
            </a:endParaRPr>
          </a:p>
          <a:p>
            <a:pPr algn="r"/>
            <a:r>
              <a:rPr lang="ja-JP" altLang="en-US" sz="800" u="sng" dirty="0">
                <a:solidFill>
                  <a:srgbClr val="005DA9"/>
                </a:solidFill>
                <a:latin typeface="Proxima Nova"/>
                <a:hlinkClick r:id="rId2"/>
              </a:rPr>
              <a:t>カスタマー</a:t>
            </a:r>
            <a:r>
              <a:rPr lang="ja-JP" altLang="en-US" sz="800" b="0" u="sng" dirty="0">
                <a:solidFill>
                  <a:srgbClr val="005DA9"/>
                </a:solidFill>
                <a:effectLst/>
                <a:latin typeface="Proxima Nova"/>
                <a:hlinkClick r:id="rId2"/>
              </a:rPr>
              <a:t>サービス</a:t>
            </a:r>
            <a:endParaRPr lang="ja-JP" altLang="en-US" sz="800" b="0" dirty="0">
              <a:solidFill>
                <a:srgbClr val="49443D"/>
              </a:solidFill>
              <a:effectLst/>
              <a:latin typeface="Proxima Nova"/>
            </a:endParaRPr>
          </a:p>
        </p:txBody>
      </p:sp>
      <p:sp>
        <p:nvSpPr>
          <p:cNvPr id="5" name="テキスト ボックス 4">
            <a:extLst>
              <a:ext uri="{FF2B5EF4-FFF2-40B4-BE49-F238E27FC236}">
                <a16:creationId xmlns:a16="http://schemas.microsoft.com/office/drawing/2014/main" id="{6EE43280-A3E6-681B-32E0-ECA95BDABD8D}"/>
              </a:ext>
            </a:extLst>
          </p:cNvPr>
          <p:cNvSpPr txBox="1"/>
          <p:nvPr/>
        </p:nvSpPr>
        <p:spPr>
          <a:xfrm>
            <a:off x="326591" y="4229445"/>
            <a:ext cx="5603240" cy="276999"/>
          </a:xfrm>
          <a:prstGeom prst="rect">
            <a:avLst/>
          </a:prstGeom>
          <a:noFill/>
        </p:spPr>
        <p:txBody>
          <a:bodyPr wrap="square">
            <a:spAutoFit/>
          </a:bodyPr>
          <a:lstStyle/>
          <a:p>
            <a:r>
              <a:rPr lang="en-US" altLang="ja-JP" sz="1200" b="1" dirty="0">
                <a:latin typeface="+mn-ea"/>
              </a:rPr>
              <a:t>2-1-</a:t>
            </a:r>
            <a:r>
              <a:rPr lang="ja-JP" altLang="en-US" sz="1200" b="1" dirty="0">
                <a:latin typeface="+mn-ea"/>
              </a:rPr>
              <a:t>① </a:t>
            </a:r>
            <a:r>
              <a:rPr lang="ja-JP" altLang="en-US" sz="1200" b="1" i="0" dirty="0">
                <a:solidFill>
                  <a:srgbClr val="000000"/>
                </a:solidFill>
                <a:effectLst/>
                <a:latin typeface="Proxima Nova"/>
              </a:rPr>
              <a:t>補聴器のメンテナンスや接続方法を学ぶ</a:t>
            </a:r>
          </a:p>
        </p:txBody>
      </p:sp>
      <p:sp>
        <p:nvSpPr>
          <p:cNvPr id="7" name="正方形/長方形 6">
            <a:extLst>
              <a:ext uri="{FF2B5EF4-FFF2-40B4-BE49-F238E27FC236}">
                <a16:creationId xmlns:a16="http://schemas.microsoft.com/office/drawing/2014/main" id="{EC460443-C63F-CA91-CEEA-A34E54856C63}"/>
              </a:ext>
            </a:extLst>
          </p:cNvPr>
          <p:cNvSpPr/>
          <p:nvPr/>
        </p:nvSpPr>
        <p:spPr>
          <a:xfrm>
            <a:off x="426720" y="4564137"/>
            <a:ext cx="2337372" cy="156237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pic>
        <p:nvPicPr>
          <p:cNvPr id="8" name="図 7">
            <a:extLst>
              <a:ext uri="{FF2B5EF4-FFF2-40B4-BE49-F238E27FC236}">
                <a16:creationId xmlns:a16="http://schemas.microsoft.com/office/drawing/2014/main" id="{99DE5FE4-67EF-850D-5B97-4C421350838F}"/>
              </a:ext>
            </a:extLst>
          </p:cNvPr>
          <p:cNvPicPr>
            <a:picLocks noChangeAspect="1"/>
          </p:cNvPicPr>
          <p:nvPr/>
        </p:nvPicPr>
        <p:blipFill>
          <a:blip r:embed="rId3"/>
          <a:stretch>
            <a:fillRect/>
          </a:stretch>
        </p:blipFill>
        <p:spPr>
          <a:xfrm>
            <a:off x="441093" y="6482227"/>
            <a:ext cx="6049219" cy="1629002"/>
          </a:xfrm>
          <a:prstGeom prst="rect">
            <a:avLst/>
          </a:prstGeom>
        </p:spPr>
      </p:pic>
      <p:sp>
        <p:nvSpPr>
          <p:cNvPr id="9" name="テキスト ボックス 8">
            <a:extLst>
              <a:ext uri="{FF2B5EF4-FFF2-40B4-BE49-F238E27FC236}">
                <a16:creationId xmlns:a16="http://schemas.microsoft.com/office/drawing/2014/main" id="{6A4F7417-87EE-30DD-9224-A3DA13E4D7EB}"/>
              </a:ext>
            </a:extLst>
          </p:cNvPr>
          <p:cNvSpPr txBox="1"/>
          <p:nvPr/>
        </p:nvSpPr>
        <p:spPr>
          <a:xfrm>
            <a:off x="678736" y="8125731"/>
            <a:ext cx="1686523" cy="215444"/>
          </a:xfrm>
          <a:prstGeom prst="rect">
            <a:avLst/>
          </a:prstGeom>
          <a:noFill/>
        </p:spPr>
        <p:txBody>
          <a:bodyPr wrap="square">
            <a:spAutoFit/>
          </a:bodyPr>
          <a:lstStyle/>
          <a:p>
            <a:r>
              <a:rPr lang="ja-JP" altLang="en-US" sz="800" i="0" dirty="0">
                <a:effectLst/>
                <a:latin typeface="Proxima Nova"/>
              </a:rPr>
              <a:t>補聴器の使用を開始する</a:t>
            </a:r>
            <a:endParaRPr lang="ja-JP" altLang="en-US" sz="800" dirty="0"/>
          </a:p>
        </p:txBody>
      </p:sp>
      <p:sp>
        <p:nvSpPr>
          <p:cNvPr id="10" name="テキスト ボックス 9">
            <a:extLst>
              <a:ext uri="{FF2B5EF4-FFF2-40B4-BE49-F238E27FC236}">
                <a16:creationId xmlns:a16="http://schemas.microsoft.com/office/drawing/2014/main" id="{9D512DC1-391E-BAA2-5334-25C47C4B1E30}"/>
              </a:ext>
            </a:extLst>
          </p:cNvPr>
          <p:cNvSpPr txBox="1"/>
          <p:nvPr/>
        </p:nvSpPr>
        <p:spPr>
          <a:xfrm>
            <a:off x="2483872" y="8113412"/>
            <a:ext cx="2115629" cy="215444"/>
          </a:xfrm>
          <a:prstGeom prst="rect">
            <a:avLst/>
          </a:prstGeom>
          <a:noFill/>
        </p:spPr>
        <p:txBody>
          <a:bodyPr wrap="square">
            <a:spAutoFit/>
          </a:bodyPr>
          <a:lstStyle/>
          <a:p>
            <a:r>
              <a:rPr lang="ja-JP" altLang="en-US" sz="800" i="0" dirty="0">
                <a:effectLst/>
                <a:latin typeface="Proxima Nova"/>
              </a:rPr>
              <a:t>補聴器のトラブルシューティング ガイド</a:t>
            </a:r>
            <a:endParaRPr lang="ja-JP" altLang="en-US" sz="800" dirty="0"/>
          </a:p>
        </p:txBody>
      </p:sp>
      <p:sp>
        <p:nvSpPr>
          <p:cNvPr id="11" name="テキスト ボックス 10">
            <a:extLst>
              <a:ext uri="{FF2B5EF4-FFF2-40B4-BE49-F238E27FC236}">
                <a16:creationId xmlns:a16="http://schemas.microsoft.com/office/drawing/2014/main" id="{F0BE576C-6ADF-1116-5CEF-4AA0050B8977}"/>
              </a:ext>
            </a:extLst>
          </p:cNvPr>
          <p:cNvSpPr txBox="1"/>
          <p:nvPr/>
        </p:nvSpPr>
        <p:spPr>
          <a:xfrm>
            <a:off x="4718115" y="8113412"/>
            <a:ext cx="1652206" cy="338554"/>
          </a:xfrm>
          <a:prstGeom prst="rect">
            <a:avLst/>
          </a:prstGeom>
          <a:noFill/>
        </p:spPr>
        <p:txBody>
          <a:bodyPr wrap="square">
            <a:spAutoFit/>
          </a:bodyPr>
          <a:lstStyle/>
          <a:p>
            <a:r>
              <a:rPr lang="ja-JP" altLang="en-US" sz="800" i="0" dirty="0">
                <a:effectLst/>
                <a:latin typeface="Proxima Nova"/>
              </a:rPr>
              <a:t>補聴器ユーザーの家族や友人へのヒント</a:t>
            </a:r>
            <a:endParaRPr lang="ja-JP" altLang="en-US" sz="800" dirty="0"/>
          </a:p>
        </p:txBody>
      </p:sp>
      <p:sp>
        <p:nvSpPr>
          <p:cNvPr id="12" name="テキスト ボックス 11">
            <a:extLst>
              <a:ext uri="{FF2B5EF4-FFF2-40B4-BE49-F238E27FC236}">
                <a16:creationId xmlns:a16="http://schemas.microsoft.com/office/drawing/2014/main" id="{897F0AB9-14DF-C409-BB9A-8F0C9469ACB1}"/>
              </a:ext>
            </a:extLst>
          </p:cNvPr>
          <p:cNvSpPr txBox="1"/>
          <p:nvPr/>
        </p:nvSpPr>
        <p:spPr>
          <a:xfrm>
            <a:off x="1023938" y="8477597"/>
            <a:ext cx="894291" cy="215444"/>
          </a:xfrm>
          <a:prstGeom prst="rect">
            <a:avLst/>
          </a:prstGeom>
          <a:noFill/>
          <a:ln>
            <a:solidFill>
              <a:schemeClr val="tx1"/>
            </a:solidFill>
          </a:ln>
        </p:spPr>
        <p:txBody>
          <a:bodyPr wrap="square">
            <a:spAutoFit/>
          </a:bodyPr>
          <a:lstStyle/>
          <a:p>
            <a:r>
              <a:rPr lang="ja-JP" altLang="en-US" sz="800" i="0" dirty="0">
                <a:effectLst/>
                <a:latin typeface="Proxima Nova"/>
              </a:rPr>
              <a:t>ダウンロード</a:t>
            </a:r>
            <a:endParaRPr lang="ja-JP" altLang="en-US" sz="800" dirty="0"/>
          </a:p>
        </p:txBody>
      </p:sp>
      <p:sp>
        <p:nvSpPr>
          <p:cNvPr id="13" name="テキスト ボックス 12">
            <a:extLst>
              <a:ext uri="{FF2B5EF4-FFF2-40B4-BE49-F238E27FC236}">
                <a16:creationId xmlns:a16="http://schemas.microsoft.com/office/drawing/2014/main" id="{7590C676-00C3-AB8A-602B-66C4B2392572}"/>
              </a:ext>
            </a:extLst>
          </p:cNvPr>
          <p:cNvSpPr txBox="1"/>
          <p:nvPr/>
        </p:nvSpPr>
        <p:spPr>
          <a:xfrm>
            <a:off x="3018556" y="8480174"/>
            <a:ext cx="894291" cy="215444"/>
          </a:xfrm>
          <a:prstGeom prst="rect">
            <a:avLst/>
          </a:prstGeom>
          <a:noFill/>
          <a:ln>
            <a:solidFill>
              <a:schemeClr val="tx1"/>
            </a:solidFill>
          </a:ln>
        </p:spPr>
        <p:txBody>
          <a:bodyPr wrap="square">
            <a:spAutoFit/>
          </a:bodyPr>
          <a:lstStyle/>
          <a:p>
            <a:r>
              <a:rPr lang="ja-JP" altLang="en-US" sz="800" i="0" dirty="0">
                <a:effectLst/>
                <a:latin typeface="Proxima Nova"/>
              </a:rPr>
              <a:t>ダウンロード</a:t>
            </a:r>
            <a:endParaRPr lang="ja-JP" altLang="en-US" sz="800" dirty="0"/>
          </a:p>
        </p:txBody>
      </p:sp>
      <p:sp>
        <p:nvSpPr>
          <p:cNvPr id="14" name="テキスト ボックス 13">
            <a:extLst>
              <a:ext uri="{FF2B5EF4-FFF2-40B4-BE49-F238E27FC236}">
                <a16:creationId xmlns:a16="http://schemas.microsoft.com/office/drawing/2014/main" id="{A618E4A8-2FCD-C53F-0EA2-BB1E341C50B4}"/>
              </a:ext>
            </a:extLst>
          </p:cNvPr>
          <p:cNvSpPr txBox="1"/>
          <p:nvPr/>
        </p:nvSpPr>
        <p:spPr>
          <a:xfrm>
            <a:off x="5146461" y="8488270"/>
            <a:ext cx="894291" cy="215444"/>
          </a:xfrm>
          <a:prstGeom prst="rect">
            <a:avLst/>
          </a:prstGeom>
          <a:noFill/>
          <a:ln>
            <a:solidFill>
              <a:schemeClr val="tx1"/>
            </a:solidFill>
          </a:ln>
        </p:spPr>
        <p:txBody>
          <a:bodyPr wrap="square">
            <a:spAutoFit/>
          </a:bodyPr>
          <a:lstStyle/>
          <a:p>
            <a:r>
              <a:rPr lang="ja-JP" altLang="en-US" sz="800" i="0" dirty="0">
                <a:effectLst/>
                <a:latin typeface="Proxima Nova"/>
              </a:rPr>
              <a:t>ダウンロード</a:t>
            </a:r>
            <a:endParaRPr lang="ja-JP" altLang="en-US" sz="800" dirty="0"/>
          </a:p>
        </p:txBody>
      </p:sp>
      <p:sp>
        <p:nvSpPr>
          <p:cNvPr id="15" name="テキスト ボックス 14">
            <a:extLst>
              <a:ext uri="{FF2B5EF4-FFF2-40B4-BE49-F238E27FC236}">
                <a16:creationId xmlns:a16="http://schemas.microsoft.com/office/drawing/2014/main" id="{9D909111-789E-67CF-A64B-DA2B10A0929A}"/>
              </a:ext>
            </a:extLst>
          </p:cNvPr>
          <p:cNvSpPr txBox="1"/>
          <p:nvPr/>
        </p:nvSpPr>
        <p:spPr>
          <a:xfrm>
            <a:off x="825182" y="11187148"/>
            <a:ext cx="5137821" cy="276999"/>
          </a:xfrm>
          <a:prstGeom prst="rect">
            <a:avLst/>
          </a:prstGeom>
          <a:noFill/>
        </p:spPr>
        <p:txBody>
          <a:bodyPr wrap="square">
            <a:spAutoFit/>
          </a:bodyPr>
          <a:lstStyle/>
          <a:p>
            <a:pPr algn="ctr"/>
            <a:r>
              <a:rPr lang="en-US" altLang="ja-JP" sz="1200" b="1" i="0" dirty="0">
                <a:effectLst/>
                <a:latin typeface="Proxima Nova"/>
              </a:rPr>
              <a:t>1. </a:t>
            </a:r>
            <a:r>
              <a:rPr lang="ja-JP" altLang="en-US" sz="1200" b="1" i="0" dirty="0">
                <a:effectLst/>
                <a:latin typeface="Proxima Nova"/>
              </a:rPr>
              <a:t>電池、ドーム、耳垢フィルターの交換</a:t>
            </a:r>
          </a:p>
        </p:txBody>
      </p:sp>
      <p:pic>
        <p:nvPicPr>
          <p:cNvPr id="16" name="図 15">
            <a:extLst>
              <a:ext uri="{FF2B5EF4-FFF2-40B4-BE49-F238E27FC236}">
                <a16:creationId xmlns:a16="http://schemas.microsoft.com/office/drawing/2014/main" id="{C72517AD-986F-F4BA-0EB8-8E6B4BDE6BC2}"/>
              </a:ext>
            </a:extLst>
          </p:cNvPr>
          <p:cNvPicPr>
            <a:picLocks noChangeAspect="1"/>
          </p:cNvPicPr>
          <p:nvPr/>
        </p:nvPicPr>
        <p:blipFill>
          <a:blip r:embed="rId4"/>
          <a:stretch>
            <a:fillRect/>
          </a:stretch>
        </p:blipFill>
        <p:spPr>
          <a:xfrm>
            <a:off x="385641" y="11455804"/>
            <a:ext cx="6160120" cy="1267002"/>
          </a:xfrm>
          <a:prstGeom prst="rect">
            <a:avLst/>
          </a:prstGeom>
        </p:spPr>
      </p:pic>
      <p:sp>
        <p:nvSpPr>
          <p:cNvPr id="17" name="テキスト ボックス 16">
            <a:extLst>
              <a:ext uri="{FF2B5EF4-FFF2-40B4-BE49-F238E27FC236}">
                <a16:creationId xmlns:a16="http://schemas.microsoft.com/office/drawing/2014/main" id="{14E6A390-88B0-111B-BC3E-85BBEB8FCE85}"/>
              </a:ext>
            </a:extLst>
          </p:cNvPr>
          <p:cNvSpPr txBox="1"/>
          <p:nvPr/>
        </p:nvSpPr>
        <p:spPr>
          <a:xfrm>
            <a:off x="515363" y="12641117"/>
            <a:ext cx="1911440" cy="215444"/>
          </a:xfrm>
          <a:prstGeom prst="rect">
            <a:avLst/>
          </a:prstGeom>
          <a:noFill/>
        </p:spPr>
        <p:txBody>
          <a:bodyPr wrap="square">
            <a:spAutoFit/>
          </a:bodyPr>
          <a:lstStyle/>
          <a:p>
            <a:r>
              <a:rPr lang="ja-JP" altLang="en-US" sz="800" b="0" i="0" dirty="0">
                <a:effectLst/>
                <a:latin typeface="Proxima Nova"/>
              </a:rPr>
              <a:t>補聴器の電池を交換する方法</a:t>
            </a:r>
            <a:endParaRPr lang="ja-JP" altLang="en-US" sz="800" dirty="0"/>
          </a:p>
        </p:txBody>
      </p:sp>
      <p:sp>
        <p:nvSpPr>
          <p:cNvPr id="18" name="テキスト ボックス 17">
            <a:extLst>
              <a:ext uri="{FF2B5EF4-FFF2-40B4-BE49-F238E27FC236}">
                <a16:creationId xmlns:a16="http://schemas.microsoft.com/office/drawing/2014/main" id="{CC75F8DB-7A18-189C-9AB1-5A96CE4C305C}"/>
              </a:ext>
            </a:extLst>
          </p:cNvPr>
          <p:cNvSpPr txBox="1"/>
          <p:nvPr/>
        </p:nvSpPr>
        <p:spPr>
          <a:xfrm>
            <a:off x="2591688" y="12635398"/>
            <a:ext cx="1925848" cy="215444"/>
          </a:xfrm>
          <a:prstGeom prst="rect">
            <a:avLst/>
          </a:prstGeom>
          <a:noFill/>
        </p:spPr>
        <p:txBody>
          <a:bodyPr wrap="square">
            <a:spAutoFit/>
          </a:bodyPr>
          <a:lstStyle/>
          <a:p>
            <a:r>
              <a:rPr lang="ja-JP" altLang="en-US" sz="800" b="0" i="0" dirty="0">
                <a:effectLst/>
                <a:latin typeface="Proxima Nova"/>
              </a:rPr>
              <a:t>補聴器のドームを交換する方法</a:t>
            </a:r>
            <a:endParaRPr lang="ja-JP" altLang="en-US" sz="800" dirty="0"/>
          </a:p>
        </p:txBody>
      </p:sp>
      <p:sp>
        <p:nvSpPr>
          <p:cNvPr id="19" name="テキスト ボックス 18">
            <a:extLst>
              <a:ext uri="{FF2B5EF4-FFF2-40B4-BE49-F238E27FC236}">
                <a16:creationId xmlns:a16="http://schemas.microsoft.com/office/drawing/2014/main" id="{85AC820E-B5CB-377C-9DFE-6D50A818D18B}"/>
              </a:ext>
            </a:extLst>
          </p:cNvPr>
          <p:cNvSpPr txBox="1"/>
          <p:nvPr/>
        </p:nvSpPr>
        <p:spPr>
          <a:xfrm>
            <a:off x="4543588" y="12627352"/>
            <a:ext cx="1925848" cy="215444"/>
          </a:xfrm>
          <a:prstGeom prst="rect">
            <a:avLst/>
          </a:prstGeom>
          <a:noFill/>
        </p:spPr>
        <p:txBody>
          <a:bodyPr wrap="square">
            <a:spAutoFit/>
          </a:bodyPr>
          <a:lstStyle/>
          <a:p>
            <a:r>
              <a:rPr lang="ja-JP" altLang="en-US" sz="800" b="0" i="0" dirty="0">
                <a:effectLst/>
                <a:latin typeface="Proxima Nova"/>
              </a:rPr>
              <a:t>耳垢フィルターの交換方法</a:t>
            </a:r>
            <a:endParaRPr lang="ja-JP" altLang="en-US" sz="800" dirty="0"/>
          </a:p>
        </p:txBody>
      </p:sp>
      <p:sp>
        <p:nvSpPr>
          <p:cNvPr id="20" name="テキスト ボックス 19">
            <a:extLst>
              <a:ext uri="{FF2B5EF4-FFF2-40B4-BE49-F238E27FC236}">
                <a16:creationId xmlns:a16="http://schemas.microsoft.com/office/drawing/2014/main" id="{1F97DBEF-A99E-D6F3-DED3-CEBEA3391AB6}"/>
              </a:ext>
            </a:extLst>
          </p:cNvPr>
          <p:cNvSpPr txBox="1"/>
          <p:nvPr/>
        </p:nvSpPr>
        <p:spPr>
          <a:xfrm>
            <a:off x="676823" y="13855304"/>
            <a:ext cx="5329051" cy="584775"/>
          </a:xfrm>
          <a:prstGeom prst="rect">
            <a:avLst/>
          </a:prstGeom>
          <a:noFill/>
        </p:spPr>
        <p:txBody>
          <a:bodyPr wrap="square">
            <a:spAutoFit/>
          </a:bodyPr>
          <a:lstStyle/>
          <a:p>
            <a:r>
              <a:rPr lang="ja-JP" altLang="en-US" sz="800" b="1" i="0" dirty="0">
                <a:effectLst/>
                <a:latin typeface="Proxima Nova"/>
              </a:rPr>
              <a:t>警告</a:t>
            </a:r>
            <a:br>
              <a:rPr lang="ja-JP" altLang="en-US" sz="800" b="1" i="0" dirty="0">
                <a:effectLst/>
                <a:latin typeface="Proxima Nova"/>
              </a:rPr>
            </a:br>
            <a:r>
              <a:rPr lang="ja-JP" altLang="en-US" sz="800" b="0" i="0" dirty="0">
                <a:effectLst/>
                <a:latin typeface="Proxima Nova"/>
              </a:rPr>
              <a:t>新品および使用済みのボタンまたはコイン電池は危険ですので、小さなお子様の手の届かないところに保管してください。ボタン電池やコイン電池を飲み込んだり</a:t>
            </a:r>
            <a:r>
              <a:rPr lang="ja-JP" altLang="en-US" sz="800" dirty="0">
                <a:latin typeface="Proxima Nova"/>
              </a:rPr>
              <a:t>した場合は</a:t>
            </a:r>
            <a:r>
              <a:rPr lang="ja-JP" altLang="en-US" sz="800" b="0" i="0" dirty="0">
                <a:effectLst/>
                <a:latin typeface="Proxima Nova"/>
              </a:rPr>
              <a:t>窒息や化学的な熱傷を起こす可能性があります。万一の場合は、直ちに医師の診察を受けてください。 </a:t>
            </a:r>
            <a:endParaRPr lang="ja-JP" altLang="en-US" sz="800" dirty="0"/>
          </a:p>
        </p:txBody>
      </p:sp>
      <p:pic>
        <p:nvPicPr>
          <p:cNvPr id="21" name="図 20">
            <a:extLst>
              <a:ext uri="{FF2B5EF4-FFF2-40B4-BE49-F238E27FC236}">
                <a16:creationId xmlns:a16="http://schemas.microsoft.com/office/drawing/2014/main" id="{D413AE89-20BB-29CC-0196-59DF7122B9A6}"/>
              </a:ext>
            </a:extLst>
          </p:cNvPr>
          <p:cNvPicPr>
            <a:picLocks noChangeAspect="1"/>
          </p:cNvPicPr>
          <p:nvPr/>
        </p:nvPicPr>
        <p:blipFill>
          <a:blip r:embed="rId5"/>
          <a:stretch>
            <a:fillRect/>
          </a:stretch>
        </p:blipFill>
        <p:spPr>
          <a:xfrm>
            <a:off x="2692004" y="13221168"/>
            <a:ext cx="1250539" cy="631783"/>
          </a:xfrm>
          <a:prstGeom prst="rect">
            <a:avLst/>
          </a:prstGeom>
        </p:spPr>
      </p:pic>
      <p:sp>
        <p:nvSpPr>
          <p:cNvPr id="22" name="テキスト ボックス 21">
            <a:extLst>
              <a:ext uri="{FF2B5EF4-FFF2-40B4-BE49-F238E27FC236}">
                <a16:creationId xmlns:a16="http://schemas.microsoft.com/office/drawing/2014/main" id="{84A25AF8-A6DC-4CB5-2DFA-69A42D8B2031}"/>
              </a:ext>
            </a:extLst>
          </p:cNvPr>
          <p:cNvSpPr txBox="1"/>
          <p:nvPr/>
        </p:nvSpPr>
        <p:spPr>
          <a:xfrm>
            <a:off x="1128195" y="14716171"/>
            <a:ext cx="4611087" cy="276999"/>
          </a:xfrm>
          <a:prstGeom prst="rect">
            <a:avLst/>
          </a:prstGeom>
          <a:noFill/>
        </p:spPr>
        <p:txBody>
          <a:bodyPr wrap="square">
            <a:spAutoFit/>
          </a:bodyPr>
          <a:lstStyle/>
          <a:p>
            <a:pPr algn="ctr"/>
            <a:r>
              <a:rPr lang="en-US" altLang="ja-JP" sz="1200" b="1" i="0" dirty="0">
                <a:effectLst/>
                <a:latin typeface="Proxima Nova"/>
              </a:rPr>
              <a:t>2. </a:t>
            </a:r>
            <a:r>
              <a:rPr lang="ja-JP" altLang="en-US" sz="1200" b="1" i="0" dirty="0">
                <a:effectLst/>
                <a:latin typeface="Proxima Nova"/>
              </a:rPr>
              <a:t>補聴器のメンテナンスと清掃</a:t>
            </a:r>
          </a:p>
        </p:txBody>
      </p:sp>
      <p:pic>
        <p:nvPicPr>
          <p:cNvPr id="23" name="図 22">
            <a:extLst>
              <a:ext uri="{FF2B5EF4-FFF2-40B4-BE49-F238E27FC236}">
                <a16:creationId xmlns:a16="http://schemas.microsoft.com/office/drawing/2014/main" id="{26E91DC0-CE7F-18DE-9CBD-5B793CD184E5}"/>
              </a:ext>
            </a:extLst>
          </p:cNvPr>
          <p:cNvPicPr>
            <a:picLocks noChangeAspect="1"/>
          </p:cNvPicPr>
          <p:nvPr/>
        </p:nvPicPr>
        <p:blipFill>
          <a:blip r:embed="rId6"/>
          <a:stretch>
            <a:fillRect/>
          </a:stretch>
        </p:blipFill>
        <p:spPr>
          <a:xfrm>
            <a:off x="348085" y="14941219"/>
            <a:ext cx="6051233" cy="1333686"/>
          </a:xfrm>
          <a:prstGeom prst="rect">
            <a:avLst/>
          </a:prstGeom>
        </p:spPr>
      </p:pic>
      <p:sp>
        <p:nvSpPr>
          <p:cNvPr id="24" name="テキスト ボックス 23">
            <a:extLst>
              <a:ext uri="{FF2B5EF4-FFF2-40B4-BE49-F238E27FC236}">
                <a16:creationId xmlns:a16="http://schemas.microsoft.com/office/drawing/2014/main" id="{20147D1B-8663-E0AD-7E98-F56467BDF79A}"/>
              </a:ext>
            </a:extLst>
          </p:cNvPr>
          <p:cNvSpPr txBox="1"/>
          <p:nvPr/>
        </p:nvSpPr>
        <p:spPr>
          <a:xfrm>
            <a:off x="515341" y="16177185"/>
            <a:ext cx="1607312" cy="215444"/>
          </a:xfrm>
          <a:prstGeom prst="rect">
            <a:avLst/>
          </a:prstGeom>
          <a:noFill/>
        </p:spPr>
        <p:txBody>
          <a:bodyPr wrap="square">
            <a:spAutoFit/>
          </a:bodyPr>
          <a:lstStyle/>
          <a:p>
            <a:r>
              <a:rPr lang="ja-JP" altLang="en-US" sz="800" b="0" i="0" dirty="0">
                <a:effectLst/>
                <a:latin typeface="Proxima Nova"/>
              </a:rPr>
              <a:t>補聴器のお手入れ方法</a:t>
            </a:r>
            <a:endParaRPr lang="ja-JP" altLang="en-US" sz="800" dirty="0"/>
          </a:p>
        </p:txBody>
      </p:sp>
      <p:sp>
        <p:nvSpPr>
          <p:cNvPr id="25" name="テキスト ボックス 24">
            <a:extLst>
              <a:ext uri="{FF2B5EF4-FFF2-40B4-BE49-F238E27FC236}">
                <a16:creationId xmlns:a16="http://schemas.microsoft.com/office/drawing/2014/main" id="{267C0C3A-E63F-8BE9-EDA8-2555DD1CB623}"/>
              </a:ext>
            </a:extLst>
          </p:cNvPr>
          <p:cNvSpPr txBox="1"/>
          <p:nvPr/>
        </p:nvSpPr>
        <p:spPr>
          <a:xfrm>
            <a:off x="2440802" y="16130125"/>
            <a:ext cx="1905629" cy="338554"/>
          </a:xfrm>
          <a:prstGeom prst="rect">
            <a:avLst/>
          </a:prstGeom>
          <a:noFill/>
        </p:spPr>
        <p:txBody>
          <a:bodyPr wrap="square">
            <a:spAutoFit/>
          </a:bodyPr>
          <a:lstStyle/>
          <a:p>
            <a:r>
              <a:rPr lang="ja-JP" altLang="en-US" sz="800" b="0" i="0" dirty="0">
                <a:effectLst/>
                <a:latin typeface="Proxima Nova"/>
              </a:rPr>
              <a:t>オーティコン耳あな型カスタム補聴器のお手入れ方法</a:t>
            </a:r>
            <a:endParaRPr lang="ja-JP" altLang="en-US" sz="800" dirty="0"/>
          </a:p>
        </p:txBody>
      </p:sp>
      <p:sp>
        <p:nvSpPr>
          <p:cNvPr id="26" name="テキスト ボックス 25">
            <a:extLst>
              <a:ext uri="{FF2B5EF4-FFF2-40B4-BE49-F238E27FC236}">
                <a16:creationId xmlns:a16="http://schemas.microsoft.com/office/drawing/2014/main" id="{8082B76F-B52B-7979-0EFD-B58900AC9E5F}"/>
              </a:ext>
            </a:extLst>
          </p:cNvPr>
          <p:cNvSpPr txBox="1"/>
          <p:nvPr/>
        </p:nvSpPr>
        <p:spPr>
          <a:xfrm>
            <a:off x="4446369" y="16122168"/>
            <a:ext cx="1925848" cy="338554"/>
          </a:xfrm>
          <a:prstGeom prst="rect">
            <a:avLst/>
          </a:prstGeom>
          <a:noFill/>
        </p:spPr>
        <p:txBody>
          <a:bodyPr wrap="square">
            <a:spAutoFit/>
          </a:bodyPr>
          <a:lstStyle/>
          <a:p>
            <a:r>
              <a:rPr lang="en-US" altLang="ja-JP" sz="800" b="0" i="0" dirty="0">
                <a:effectLst/>
                <a:latin typeface="Proxima Nova"/>
              </a:rPr>
              <a:t>Oticon </a:t>
            </a:r>
            <a:r>
              <a:rPr lang="en-US" altLang="ja-JP" sz="800" b="0" i="0" dirty="0" err="1">
                <a:effectLst/>
                <a:latin typeface="Proxima Nova"/>
              </a:rPr>
              <a:t>Opn</a:t>
            </a:r>
            <a:r>
              <a:rPr lang="en-US" altLang="ja-JP" sz="800" b="0" i="0" dirty="0">
                <a:effectLst/>
                <a:latin typeface="Proxima Nova"/>
              </a:rPr>
              <a:t> </a:t>
            </a:r>
            <a:r>
              <a:rPr lang="ja-JP" altLang="en-US" sz="800" b="0" i="0" dirty="0">
                <a:effectLst/>
                <a:latin typeface="Proxima Nova"/>
              </a:rPr>
              <a:t>耳あな型補聴器の電池を交換する方法</a:t>
            </a:r>
            <a:endParaRPr lang="ja-JP" altLang="en-US" sz="800" dirty="0"/>
          </a:p>
        </p:txBody>
      </p:sp>
      <p:sp>
        <p:nvSpPr>
          <p:cNvPr id="27" name="テキスト ボックス 26">
            <a:extLst>
              <a:ext uri="{FF2B5EF4-FFF2-40B4-BE49-F238E27FC236}">
                <a16:creationId xmlns:a16="http://schemas.microsoft.com/office/drawing/2014/main" id="{54C12D44-0B9F-5FC6-7B8D-43E7F3ADB70B}"/>
              </a:ext>
            </a:extLst>
          </p:cNvPr>
          <p:cNvSpPr txBox="1"/>
          <p:nvPr/>
        </p:nvSpPr>
        <p:spPr>
          <a:xfrm>
            <a:off x="1702516" y="16860454"/>
            <a:ext cx="3433312" cy="276999"/>
          </a:xfrm>
          <a:prstGeom prst="rect">
            <a:avLst/>
          </a:prstGeom>
          <a:noFill/>
        </p:spPr>
        <p:txBody>
          <a:bodyPr wrap="square">
            <a:spAutoFit/>
          </a:bodyPr>
          <a:lstStyle/>
          <a:p>
            <a:pPr algn="ctr"/>
            <a:r>
              <a:rPr lang="en-US" altLang="ja-JP" sz="1200" b="1" i="0" dirty="0">
                <a:effectLst/>
                <a:latin typeface="Proxima Nova"/>
              </a:rPr>
              <a:t>3. </a:t>
            </a:r>
            <a:r>
              <a:rPr lang="ja-JP" altLang="en-US" sz="1200" b="1" i="0" dirty="0">
                <a:effectLst/>
                <a:latin typeface="Proxima Nova"/>
              </a:rPr>
              <a:t>補聴器の使用</a:t>
            </a:r>
          </a:p>
        </p:txBody>
      </p:sp>
      <p:pic>
        <p:nvPicPr>
          <p:cNvPr id="28" name="図 27">
            <a:extLst>
              <a:ext uri="{FF2B5EF4-FFF2-40B4-BE49-F238E27FC236}">
                <a16:creationId xmlns:a16="http://schemas.microsoft.com/office/drawing/2014/main" id="{D32EE716-8237-F5BB-6B60-CC979903BA7D}"/>
              </a:ext>
            </a:extLst>
          </p:cNvPr>
          <p:cNvPicPr>
            <a:picLocks noChangeAspect="1"/>
          </p:cNvPicPr>
          <p:nvPr/>
        </p:nvPicPr>
        <p:blipFill>
          <a:blip r:embed="rId7"/>
          <a:stretch>
            <a:fillRect/>
          </a:stretch>
        </p:blipFill>
        <p:spPr>
          <a:xfrm>
            <a:off x="435474" y="17064021"/>
            <a:ext cx="6137250" cy="1267002"/>
          </a:xfrm>
          <a:prstGeom prst="rect">
            <a:avLst/>
          </a:prstGeom>
        </p:spPr>
      </p:pic>
      <p:sp>
        <p:nvSpPr>
          <p:cNvPr id="29" name="テキスト ボックス 28">
            <a:extLst>
              <a:ext uri="{FF2B5EF4-FFF2-40B4-BE49-F238E27FC236}">
                <a16:creationId xmlns:a16="http://schemas.microsoft.com/office/drawing/2014/main" id="{DA1578D0-D616-9A07-9ED3-57B584F77ED6}"/>
              </a:ext>
            </a:extLst>
          </p:cNvPr>
          <p:cNvSpPr txBox="1"/>
          <p:nvPr/>
        </p:nvSpPr>
        <p:spPr>
          <a:xfrm>
            <a:off x="576053" y="18244189"/>
            <a:ext cx="1891888" cy="338554"/>
          </a:xfrm>
          <a:prstGeom prst="rect">
            <a:avLst/>
          </a:prstGeom>
          <a:noFill/>
        </p:spPr>
        <p:txBody>
          <a:bodyPr wrap="square">
            <a:spAutoFit/>
          </a:bodyPr>
          <a:lstStyle/>
          <a:p>
            <a:r>
              <a:rPr lang="ja-JP" altLang="en-US" sz="800" b="0" i="0" dirty="0">
                <a:effectLst/>
                <a:latin typeface="Proxima Nova"/>
              </a:rPr>
              <a:t>耳かけ型 </a:t>
            </a:r>
            <a:r>
              <a:rPr lang="en-US" altLang="ja-JP" sz="800" b="0" i="0" dirty="0" err="1">
                <a:effectLst/>
                <a:latin typeface="Proxima Nova"/>
              </a:rPr>
              <a:t>miniRite</a:t>
            </a:r>
            <a:r>
              <a:rPr lang="en-US" altLang="ja-JP" sz="800" b="0" i="0" dirty="0">
                <a:effectLst/>
                <a:latin typeface="Proxima Nova"/>
              </a:rPr>
              <a:t> </a:t>
            </a:r>
            <a:r>
              <a:rPr lang="ja-JP" altLang="en-US" sz="800" b="0" i="0" dirty="0">
                <a:effectLst/>
                <a:latin typeface="Proxima Nova"/>
              </a:rPr>
              <a:t>補聴器のプログラムを変更する方法</a:t>
            </a:r>
            <a:endParaRPr lang="ja-JP" altLang="en-US" sz="800" dirty="0"/>
          </a:p>
        </p:txBody>
      </p:sp>
      <p:sp>
        <p:nvSpPr>
          <p:cNvPr id="30" name="テキスト ボックス 29">
            <a:extLst>
              <a:ext uri="{FF2B5EF4-FFF2-40B4-BE49-F238E27FC236}">
                <a16:creationId xmlns:a16="http://schemas.microsoft.com/office/drawing/2014/main" id="{CC45773D-79F3-BE3D-DFB2-3A17314A04B9}"/>
              </a:ext>
            </a:extLst>
          </p:cNvPr>
          <p:cNvSpPr txBox="1"/>
          <p:nvPr/>
        </p:nvSpPr>
        <p:spPr>
          <a:xfrm>
            <a:off x="2599367" y="18237952"/>
            <a:ext cx="1776240" cy="338554"/>
          </a:xfrm>
          <a:prstGeom prst="rect">
            <a:avLst/>
          </a:prstGeom>
          <a:noFill/>
        </p:spPr>
        <p:txBody>
          <a:bodyPr wrap="square">
            <a:spAutoFit/>
          </a:bodyPr>
          <a:lstStyle/>
          <a:p>
            <a:r>
              <a:rPr lang="ja-JP" altLang="en-US" sz="800" b="0" i="0" dirty="0">
                <a:effectLst/>
                <a:latin typeface="Proxima Nova"/>
              </a:rPr>
              <a:t>イヤーグリップを補聴器に取り付ける方法</a:t>
            </a:r>
            <a:endParaRPr lang="ja-JP" altLang="en-US" sz="800" dirty="0"/>
          </a:p>
        </p:txBody>
      </p:sp>
      <p:sp>
        <p:nvSpPr>
          <p:cNvPr id="31" name="テキスト ボックス 30">
            <a:extLst>
              <a:ext uri="{FF2B5EF4-FFF2-40B4-BE49-F238E27FC236}">
                <a16:creationId xmlns:a16="http://schemas.microsoft.com/office/drawing/2014/main" id="{C3A90B07-5759-7B0C-08F6-FC540E54BA6B}"/>
              </a:ext>
            </a:extLst>
          </p:cNvPr>
          <p:cNvSpPr txBox="1"/>
          <p:nvPr/>
        </p:nvSpPr>
        <p:spPr>
          <a:xfrm>
            <a:off x="4668772" y="18236383"/>
            <a:ext cx="1675899" cy="338554"/>
          </a:xfrm>
          <a:prstGeom prst="rect">
            <a:avLst/>
          </a:prstGeom>
          <a:noFill/>
        </p:spPr>
        <p:txBody>
          <a:bodyPr wrap="square">
            <a:spAutoFit/>
          </a:bodyPr>
          <a:lstStyle/>
          <a:p>
            <a:r>
              <a:rPr lang="ja-JP" altLang="en-US" sz="800" b="0" i="0" dirty="0">
                <a:effectLst/>
                <a:latin typeface="Proxima Nova"/>
              </a:rPr>
              <a:t>補聴器からイヤーグリップを取り外す方法</a:t>
            </a:r>
            <a:endParaRPr lang="ja-JP" altLang="en-US" sz="800" dirty="0"/>
          </a:p>
        </p:txBody>
      </p:sp>
      <p:sp>
        <p:nvSpPr>
          <p:cNvPr id="33" name="テキスト ボックス 32">
            <a:extLst>
              <a:ext uri="{FF2B5EF4-FFF2-40B4-BE49-F238E27FC236}">
                <a16:creationId xmlns:a16="http://schemas.microsoft.com/office/drawing/2014/main" id="{059694C5-3A6E-57E1-8E36-FD8B5355F459}"/>
              </a:ext>
            </a:extLst>
          </p:cNvPr>
          <p:cNvSpPr txBox="1"/>
          <p:nvPr/>
        </p:nvSpPr>
        <p:spPr>
          <a:xfrm>
            <a:off x="543664" y="19086089"/>
            <a:ext cx="6098875" cy="523220"/>
          </a:xfrm>
          <a:prstGeom prst="rect">
            <a:avLst/>
          </a:prstGeom>
          <a:noFill/>
        </p:spPr>
        <p:txBody>
          <a:bodyPr wrap="square">
            <a:spAutoFit/>
          </a:bodyPr>
          <a:lstStyle/>
          <a:p>
            <a:pPr algn="ctr"/>
            <a:r>
              <a:rPr lang="en-US" altLang="ja-JP" sz="1200" b="1" i="0" dirty="0">
                <a:solidFill>
                  <a:srgbClr val="000000"/>
                </a:solidFill>
                <a:effectLst/>
                <a:latin typeface="Proxima Nova"/>
              </a:rPr>
              <a:t>4. </a:t>
            </a:r>
            <a:r>
              <a:rPr lang="ja-JP" altLang="en-US" sz="1200" b="1" i="0" dirty="0">
                <a:solidFill>
                  <a:srgbClr val="000000"/>
                </a:solidFill>
                <a:effectLst/>
                <a:latin typeface="Proxima Nova"/>
              </a:rPr>
              <a:t>補聴器をデバイスやアクセサリに接続する</a:t>
            </a:r>
          </a:p>
          <a:p>
            <a:r>
              <a:rPr lang="ja-JP" altLang="en-US" sz="800" dirty="0">
                <a:latin typeface="Proxima Nova"/>
              </a:rPr>
              <a:t>さまざま</a:t>
            </a:r>
            <a:r>
              <a:rPr lang="ja-JP" altLang="en-US" sz="800" b="0" dirty="0">
                <a:effectLst/>
                <a:latin typeface="Proxima Nova"/>
              </a:rPr>
              <a:t>な外部機器との接続機能は、補聴器の特定の機能によって異なり、メーカーやモデルによって異なる場合があります。すべての補聴器に接続機能があるわけではありません。補聴器の使用説明書を確認してください。</a:t>
            </a:r>
          </a:p>
        </p:txBody>
      </p:sp>
      <p:pic>
        <p:nvPicPr>
          <p:cNvPr id="34" name="図 33">
            <a:extLst>
              <a:ext uri="{FF2B5EF4-FFF2-40B4-BE49-F238E27FC236}">
                <a16:creationId xmlns:a16="http://schemas.microsoft.com/office/drawing/2014/main" id="{F88734D3-B04F-B74E-3D20-E569A52FF72A}"/>
              </a:ext>
            </a:extLst>
          </p:cNvPr>
          <p:cNvPicPr>
            <a:picLocks noChangeAspect="1"/>
          </p:cNvPicPr>
          <p:nvPr/>
        </p:nvPicPr>
        <p:blipFill>
          <a:blip r:embed="rId8"/>
          <a:stretch>
            <a:fillRect/>
          </a:stretch>
        </p:blipFill>
        <p:spPr>
          <a:xfrm>
            <a:off x="956184" y="19551729"/>
            <a:ext cx="5068007" cy="1267002"/>
          </a:xfrm>
          <a:prstGeom prst="rect">
            <a:avLst/>
          </a:prstGeom>
        </p:spPr>
      </p:pic>
      <p:pic>
        <p:nvPicPr>
          <p:cNvPr id="35" name="図 34">
            <a:extLst>
              <a:ext uri="{FF2B5EF4-FFF2-40B4-BE49-F238E27FC236}">
                <a16:creationId xmlns:a16="http://schemas.microsoft.com/office/drawing/2014/main" id="{8EBE584E-8928-EE73-0DAE-28AE3B819ED0}"/>
              </a:ext>
            </a:extLst>
          </p:cNvPr>
          <p:cNvPicPr>
            <a:picLocks noChangeAspect="1"/>
          </p:cNvPicPr>
          <p:nvPr/>
        </p:nvPicPr>
        <p:blipFill>
          <a:blip r:embed="rId9"/>
          <a:stretch>
            <a:fillRect/>
          </a:stretch>
        </p:blipFill>
        <p:spPr>
          <a:xfrm>
            <a:off x="956184" y="21267207"/>
            <a:ext cx="5001323" cy="1276528"/>
          </a:xfrm>
          <a:prstGeom prst="rect">
            <a:avLst/>
          </a:prstGeom>
        </p:spPr>
      </p:pic>
      <p:pic>
        <p:nvPicPr>
          <p:cNvPr id="36" name="図 35">
            <a:extLst>
              <a:ext uri="{FF2B5EF4-FFF2-40B4-BE49-F238E27FC236}">
                <a16:creationId xmlns:a16="http://schemas.microsoft.com/office/drawing/2014/main" id="{3EF8A28B-6624-1A22-43EE-72548F0AEFDC}"/>
              </a:ext>
            </a:extLst>
          </p:cNvPr>
          <p:cNvPicPr>
            <a:picLocks noChangeAspect="1"/>
          </p:cNvPicPr>
          <p:nvPr/>
        </p:nvPicPr>
        <p:blipFill>
          <a:blip r:embed="rId10"/>
          <a:stretch>
            <a:fillRect/>
          </a:stretch>
        </p:blipFill>
        <p:spPr>
          <a:xfrm>
            <a:off x="802402" y="23009289"/>
            <a:ext cx="5115639" cy="1333686"/>
          </a:xfrm>
          <a:prstGeom prst="rect">
            <a:avLst/>
          </a:prstGeom>
        </p:spPr>
      </p:pic>
      <p:pic>
        <p:nvPicPr>
          <p:cNvPr id="37" name="図 36">
            <a:extLst>
              <a:ext uri="{FF2B5EF4-FFF2-40B4-BE49-F238E27FC236}">
                <a16:creationId xmlns:a16="http://schemas.microsoft.com/office/drawing/2014/main" id="{95E9E5F5-951C-C220-B4E4-687FBC4A2FC0}"/>
              </a:ext>
            </a:extLst>
          </p:cNvPr>
          <p:cNvPicPr>
            <a:picLocks noChangeAspect="1"/>
          </p:cNvPicPr>
          <p:nvPr/>
        </p:nvPicPr>
        <p:blipFill>
          <a:blip r:embed="rId11"/>
          <a:stretch>
            <a:fillRect/>
          </a:stretch>
        </p:blipFill>
        <p:spPr>
          <a:xfrm>
            <a:off x="990980" y="24701059"/>
            <a:ext cx="2200582" cy="1295581"/>
          </a:xfrm>
          <a:prstGeom prst="rect">
            <a:avLst/>
          </a:prstGeom>
        </p:spPr>
      </p:pic>
      <p:sp>
        <p:nvSpPr>
          <p:cNvPr id="40" name="テキスト ボックス 39">
            <a:extLst>
              <a:ext uri="{FF2B5EF4-FFF2-40B4-BE49-F238E27FC236}">
                <a16:creationId xmlns:a16="http://schemas.microsoft.com/office/drawing/2014/main" id="{1EFF9470-123C-05E0-6233-788CCD68C981}"/>
              </a:ext>
            </a:extLst>
          </p:cNvPr>
          <p:cNvSpPr txBox="1"/>
          <p:nvPr/>
        </p:nvSpPr>
        <p:spPr>
          <a:xfrm>
            <a:off x="1065942" y="20732582"/>
            <a:ext cx="2169545" cy="215444"/>
          </a:xfrm>
          <a:prstGeom prst="rect">
            <a:avLst/>
          </a:prstGeom>
          <a:noFill/>
        </p:spPr>
        <p:txBody>
          <a:bodyPr wrap="square">
            <a:spAutoFit/>
          </a:bodyPr>
          <a:lstStyle/>
          <a:p>
            <a:r>
              <a:rPr lang="ja-JP" altLang="en-US" sz="800" b="0" i="0" dirty="0">
                <a:effectLst/>
                <a:latin typeface="Proxima Nova"/>
              </a:rPr>
              <a:t>補聴器を使用して </a:t>
            </a:r>
            <a:r>
              <a:rPr lang="en-US" altLang="ja-JP" sz="800" b="0" i="0" dirty="0">
                <a:effectLst/>
                <a:latin typeface="Proxima Nova"/>
              </a:rPr>
              <a:t>Skype </a:t>
            </a:r>
            <a:r>
              <a:rPr lang="ja-JP" altLang="en-US" sz="800" b="0" i="0" dirty="0">
                <a:effectLst/>
                <a:latin typeface="Proxima Nova"/>
              </a:rPr>
              <a:t>通話を行う方法</a:t>
            </a:r>
            <a:endParaRPr lang="ja-JP" altLang="en-US" sz="800" dirty="0"/>
          </a:p>
        </p:txBody>
      </p:sp>
      <p:sp>
        <p:nvSpPr>
          <p:cNvPr id="41" name="テキスト ボックス 40">
            <a:extLst>
              <a:ext uri="{FF2B5EF4-FFF2-40B4-BE49-F238E27FC236}">
                <a16:creationId xmlns:a16="http://schemas.microsoft.com/office/drawing/2014/main" id="{33D424FF-06F4-ADC5-6BB3-A431F17E5612}"/>
              </a:ext>
            </a:extLst>
          </p:cNvPr>
          <p:cNvSpPr txBox="1"/>
          <p:nvPr/>
        </p:nvSpPr>
        <p:spPr>
          <a:xfrm>
            <a:off x="3886374" y="20742446"/>
            <a:ext cx="2153609" cy="215444"/>
          </a:xfrm>
          <a:prstGeom prst="rect">
            <a:avLst/>
          </a:prstGeom>
          <a:noFill/>
        </p:spPr>
        <p:txBody>
          <a:bodyPr wrap="square">
            <a:spAutoFit/>
          </a:bodyPr>
          <a:lstStyle/>
          <a:p>
            <a:r>
              <a:rPr lang="ja-JP" altLang="en-US" sz="800" b="0" i="0" dirty="0">
                <a:effectLst/>
                <a:latin typeface="Proxima Nova"/>
              </a:rPr>
              <a:t>補聴器で </a:t>
            </a:r>
            <a:r>
              <a:rPr lang="en-US" altLang="ja-JP" sz="800" b="0" i="0" dirty="0">
                <a:effectLst/>
                <a:latin typeface="Proxima Nova"/>
              </a:rPr>
              <a:t>iPhone </a:t>
            </a:r>
            <a:r>
              <a:rPr lang="ja-JP" altLang="en-US" sz="800" b="0" i="0" dirty="0">
                <a:effectLst/>
                <a:latin typeface="Proxima Nova"/>
              </a:rPr>
              <a:t>からの電話を受ける方法</a:t>
            </a:r>
            <a:endParaRPr lang="ja-JP" altLang="en-US" sz="800" dirty="0"/>
          </a:p>
        </p:txBody>
      </p:sp>
      <p:sp>
        <p:nvSpPr>
          <p:cNvPr id="42" name="テキスト ボックス 41">
            <a:extLst>
              <a:ext uri="{FF2B5EF4-FFF2-40B4-BE49-F238E27FC236}">
                <a16:creationId xmlns:a16="http://schemas.microsoft.com/office/drawing/2014/main" id="{FFE56208-F17D-EC8C-D25B-A9BAEA02DF2C}"/>
              </a:ext>
            </a:extLst>
          </p:cNvPr>
          <p:cNvSpPr txBox="1"/>
          <p:nvPr/>
        </p:nvSpPr>
        <p:spPr>
          <a:xfrm>
            <a:off x="1128195" y="22466447"/>
            <a:ext cx="2079645" cy="338554"/>
          </a:xfrm>
          <a:prstGeom prst="rect">
            <a:avLst/>
          </a:prstGeom>
          <a:noFill/>
        </p:spPr>
        <p:txBody>
          <a:bodyPr wrap="square">
            <a:spAutoFit/>
          </a:bodyPr>
          <a:lstStyle/>
          <a:p>
            <a:r>
              <a:rPr lang="ja-JP" altLang="en-US" sz="800" b="0" i="0" dirty="0">
                <a:effectLst/>
                <a:latin typeface="Proxima Nova"/>
              </a:rPr>
              <a:t>コネクトクリップをリモートマイクとして使用する方法</a:t>
            </a:r>
            <a:endParaRPr lang="ja-JP" altLang="en-US" sz="800" dirty="0"/>
          </a:p>
        </p:txBody>
      </p:sp>
      <p:sp>
        <p:nvSpPr>
          <p:cNvPr id="43" name="テキスト ボックス 42">
            <a:extLst>
              <a:ext uri="{FF2B5EF4-FFF2-40B4-BE49-F238E27FC236}">
                <a16:creationId xmlns:a16="http://schemas.microsoft.com/office/drawing/2014/main" id="{72415597-99D8-2828-2975-73C1DAB8C1FC}"/>
              </a:ext>
            </a:extLst>
          </p:cNvPr>
          <p:cNvSpPr txBox="1"/>
          <p:nvPr/>
        </p:nvSpPr>
        <p:spPr>
          <a:xfrm>
            <a:off x="3948628" y="22466447"/>
            <a:ext cx="1983408" cy="338554"/>
          </a:xfrm>
          <a:prstGeom prst="rect">
            <a:avLst/>
          </a:prstGeom>
          <a:noFill/>
        </p:spPr>
        <p:txBody>
          <a:bodyPr wrap="square">
            <a:spAutoFit/>
          </a:bodyPr>
          <a:lstStyle/>
          <a:p>
            <a:r>
              <a:rPr lang="en-US" altLang="ja-JP" sz="800" b="0" i="0" dirty="0">
                <a:effectLst/>
                <a:latin typeface="Proxima Nova"/>
              </a:rPr>
              <a:t>TV </a:t>
            </a:r>
            <a:r>
              <a:rPr lang="ja-JP" altLang="en-US" sz="800" b="0" i="0" dirty="0">
                <a:effectLst/>
                <a:latin typeface="Proxima Nova"/>
              </a:rPr>
              <a:t>アダプターを使用して補聴器でテレビの音声を聞く方法</a:t>
            </a:r>
            <a:endParaRPr lang="ja-JP" altLang="en-US" sz="800" dirty="0"/>
          </a:p>
        </p:txBody>
      </p:sp>
      <p:sp>
        <p:nvSpPr>
          <p:cNvPr id="44" name="テキスト ボックス 43">
            <a:extLst>
              <a:ext uri="{FF2B5EF4-FFF2-40B4-BE49-F238E27FC236}">
                <a16:creationId xmlns:a16="http://schemas.microsoft.com/office/drawing/2014/main" id="{CBE2A522-937C-7862-A25C-CE36F709D718}"/>
              </a:ext>
            </a:extLst>
          </p:cNvPr>
          <p:cNvSpPr txBox="1"/>
          <p:nvPr/>
        </p:nvSpPr>
        <p:spPr>
          <a:xfrm>
            <a:off x="1094029" y="24252870"/>
            <a:ext cx="1932650" cy="338554"/>
          </a:xfrm>
          <a:prstGeom prst="rect">
            <a:avLst/>
          </a:prstGeom>
          <a:noFill/>
        </p:spPr>
        <p:txBody>
          <a:bodyPr wrap="square">
            <a:spAutoFit/>
          </a:bodyPr>
          <a:lstStyle/>
          <a:p>
            <a:r>
              <a:rPr lang="en-US" altLang="ja-JP" sz="800" b="0" i="0" dirty="0">
                <a:effectLst/>
                <a:latin typeface="Proxima Nova"/>
              </a:rPr>
              <a:t>iPhone </a:t>
            </a:r>
            <a:r>
              <a:rPr lang="ja-JP" altLang="en-US" sz="800" b="0" i="0" dirty="0">
                <a:effectLst/>
                <a:latin typeface="Proxima Nova"/>
              </a:rPr>
              <a:t>を使用して補聴器で音楽を聴く方法</a:t>
            </a:r>
            <a:endParaRPr lang="ja-JP" altLang="en-US" sz="800" dirty="0"/>
          </a:p>
        </p:txBody>
      </p:sp>
      <p:sp>
        <p:nvSpPr>
          <p:cNvPr id="45" name="テキスト ボックス 44">
            <a:extLst>
              <a:ext uri="{FF2B5EF4-FFF2-40B4-BE49-F238E27FC236}">
                <a16:creationId xmlns:a16="http://schemas.microsoft.com/office/drawing/2014/main" id="{C3306AFA-3F2E-E0D8-6FAE-E67119279AC2}"/>
              </a:ext>
            </a:extLst>
          </p:cNvPr>
          <p:cNvSpPr txBox="1"/>
          <p:nvPr/>
        </p:nvSpPr>
        <p:spPr>
          <a:xfrm>
            <a:off x="3857229" y="24288648"/>
            <a:ext cx="1669318" cy="215444"/>
          </a:xfrm>
          <a:prstGeom prst="rect">
            <a:avLst/>
          </a:prstGeom>
          <a:noFill/>
        </p:spPr>
        <p:txBody>
          <a:bodyPr wrap="square">
            <a:spAutoFit/>
          </a:bodyPr>
          <a:lstStyle/>
          <a:p>
            <a:r>
              <a:rPr lang="ja-JP" altLang="en-US" sz="800" b="0" i="0" dirty="0">
                <a:effectLst/>
                <a:latin typeface="Proxima Nova"/>
              </a:rPr>
              <a:t>補聴器をリモコンに接続する</a:t>
            </a:r>
            <a:endParaRPr lang="ja-JP" altLang="en-US" sz="800" dirty="0"/>
          </a:p>
        </p:txBody>
      </p:sp>
      <p:sp>
        <p:nvSpPr>
          <p:cNvPr id="46" name="テキスト ボックス 45">
            <a:extLst>
              <a:ext uri="{FF2B5EF4-FFF2-40B4-BE49-F238E27FC236}">
                <a16:creationId xmlns:a16="http://schemas.microsoft.com/office/drawing/2014/main" id="{C22D98F6-B578-9E03-CB07-260DDB2A3790}"/>
              </a:ext>
            </a:extLst>
          </p:cNvPr>
          <p:cNvSpPr txBox="1"/>
          <p:nvPr/>
        </p:nvSpPr>
        <p:spPr>
          <a:xfrm>
            <a:off x="1093509" y="25887130"/>
            <a:ext cx="2114409" cy="215444"/>
          </a:xfrm>
          <a:prstGeom prst="rect">
            <a:avLst/>
          </a:prstGeom>
          <a:noFill/>
        </p:spPr>
        <p:txBody>
          <a:bodyPr wrap="square">
            <a:spAutoFit/>
          </a:bodyPr>
          <a:lstStyle/>
          <a:p>
            <a:r>
              <a:rPr lang="ja-JP" altLang="en-US" sz="800" b="0" i="0" dirty="0">
                <a:effectLst/>
                <a:latin typeface="Proxima Nova"/>
              </a:rPr>
              <a:t>補聴器を </a:t>
            </a:r>
            <a:r>
              <a:rPr lang="en-US" altLang="ja-JP" sz="800" b="0" i="0" dirty="0">
                <a:effectLst/>
                <a:latin typeface="Proxima Nova"/>
              </a:rPr>
              <a:t>Oticon </a:t>
            </a:r>
            <a:r>
              <a:rPr lang="ja-JP" altLang="en-US" sz="800" b="0" i="0" dirty="0">
                <a:effectLst/>
                <a:latin typeface="Proxima Nova"/>
              </a:rPr>
              <a:t>アプリに接続する</a:t>
            </a:r>
            <a:endParaRPr lang="ja-JP" altLang="en-US" sz="800" dirty="0"/>
          </a:p>
        </p:txBody>
      </p:sp>
      <p:sp>
        <p:nvSpPr>
          <p:cNvPr id="47" name="テキスト ボックス 46">
            <a:extLst>
              <a:ext uri="{FF2B5EF4-FFF2-40B4-BE49-F238E27FC236}">
                <a16:creationId xmlns:a16="http://schemas.microsoft.com/office/drawing/2014/main" id="{343B5780-A693-3450-654D-63358E256295}"/>
              </a:ext>
            </a:extLst>
          </p:cNvPr>
          <p:cNvSpPr txBox="1"/>
          <p:nvPr/>
        </p:nvSpPr>
        <p:spPr>
          <a:xfrm>
            <a:off x="982183" y="26548824"/>
            <a:ext cx="5042008" cy="246221"/>
          </a:xfrm>
          <a:prstGeom prst="rect">
            <a:avLst/>
          </a:prstGeom>
          <a:noFill/>
        </p:spPr>
        <p:txBody>
          <a:bodyPr wrap="square">
            <a:spAutoFit/>
          </a:bodyPr>
          <a:lstStyle/>
          <a:p>
            <a:r>
              <a:rPr lang="en-US" altLang="ja-JP" sz="1000" b="0" i="0" dirty="0">
                <a:solidFill>
                  <a:srgbClr val="49443D"/>
                </a:solidFill>
                <a:effectLst/>
                <a:latin typeface="Proxima Nova"/>
              </a:rPr>
              <a:t>※</a:t>
            </a:r>
            <a:r>
              <a:rPr lang="ja-JP" altLang="en-US" sz="1000" b="0" i="0" dirty="0">
                <a:solidFill>
                  <a:srgbClr val="49443D"/>
                </a:solidFill>
                <a:effectLst/>
                <a:latin typeface="Proxima Nova"/>
              </a:rPr>
              <a:t>この製品は、聴覚専門家に相談しない限り、一般の方が購入することはできません。</a:t>
            </a:r>
            <a:endParaRPr lang="ja-JP" altLang="en-US" sz="1000" dirty="0"/>
          </a:p>
        </p:txBody>
      </p:sp>
      <p:sp>
        <p:nvSpPr>
          <p:cNvPr id="49" name="テキスト ボックス 48">
            <a:extLst>
              <a:ext uri="{FF2B5EF4-FFF2-40B4-BE49-F238E27FC236}">
                <a16:creationId xmlns:a16="http://schemas.microsoft.com/office/drawing/2014/main" id="{1702AE28-B6A4-FD14-450F-422830B9C9C6}"/>
              </a:ext>
            </a:extLst>
          </p:cNvPr>
          <p:cNvSpPr txBox="1"/>
          <p:nvPr/>
        </p:nvSpPr>
        <p:spPr>
          <a:xfrm>
            <a:off x="281924" y="9040564"/>
            <a:ext cx="5604510" cy="276999"/>
          </a:xfrm>
          <a:prstGeom prst="rect">
            <a:avLst/>
          </a:prstGeom>
          <a:noFill/>
        </p:spPr>
        <p:txBody>
          <a:bodyPr wrap="square">
            <a:spAutoFit/>
          </a:bodyPr>
          <a:lstStyle/>
          <a:p>
            <a:r>
              <a:rPr lang="en-US" altLang="ja-JP" sz="1200" b="1" dirty="0">
                <a:latin typeface="+mn-ea"/>
              </a:rPr>
              <a:t>2-1-</a:t>
            </a:r>
            <a:r>
              <a:rPr lang="ja-JP" altLang="en-US" sz="1200" b="1" dirty="0">
                <a:latin typeface="+mn-ea"/>
              </a:rPr>
              <a:t>③ </a:t>
            </a:r>
            <a:r>
              <a:rPr lang="ja-JP" altLang="en-US" sz="1200" b="1" dirty="0"/>
              <a:t>補聴器メンテナンスのハウツービデオ</a:t>
            </a:r>
          </a:p>
        </p:txBody>
      </p:sp>
      <p:pic>
        <p:nvPicPr>
          <p:cNvPr id="53" name="図 52">
            <a:extLst>
              <a:ext uri="{FF2B5EF4-FFF2-40B4-BE49-F238E27FC236}">
                <a16:creationId xmlns:a16="http://schemas.microsoft.com/office/drawing/2014/main" id="{7D44FF08-2292-5EB5-E25E-9987C93D097C}"/>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08958" y="9311747"/>
            <a:ext cx="6011336" cy="780057"/>
          </a:xfrm>
          <a:prstGeom prst="rect">
            <a:avLst/>
          </a:prstGeom>
        </p:spPr>
      </p:pic>
      <p:sp>
        <p:nvSpPr>
          <p:cNvPr id="55" name="テキスト ボックス 54">
            <a:extLst>
              <a:ext uri="{FF2B5EF4-FFF2-40B4-BE49-F238E27FC236}">
                <a16:creationId xmlns:a16="http://schemas.microsoft.com/office/drawing/2014/main" id="{9BBCBB9A-4515-B100-BBCE-97F804A1565C}"/>
              </a:ext>
            </a:extLst>
          </p:cNvPr>
          <p:cNvSpPr txBox="1"/>
          <p:nvPr/>
        </p:nvSpPr>
        <p:spPr>
          <a:xfrm>
            <a:off x="621082" y="10138418"/>
            <a:ext cx="1297147" cy="338554"/>
          </a:xfrm>
          <a:prstGeom prst="rect">
            <a:avLst/>
          </a:prstGeom>
          <a:noFill/>
        </p:spPr>
        <p:txBody>
          <a:bodyPr wrap="square">
            <a:spAutoFit/>
          </a:bodyPr>
          <a:lstStyle/>
          <a:p>
            <a:r>
              <a:rPr lang="en-US" altLang="ja-JP" sz="800" i="0" dirty="0">
                <a:effectLst/>
                <a:latin typeface="Proxima Nova"/>
              </a:rPr>
              <a:t>1.</a:t>
            </a:r>
            <a:r>
              <a:rPr lang="ja-JP" altLang="en-US" sz="800" b="0" i="0" dirty="0">
                <a:solidFill>
                  <a:srgbClr val="49443D"/>
                </a:solidFill>
                <a:effectLst/>
                <a:latin typeface="Proxima Nova"/>
              </a:rPr>
              <a:t>電池、ドーム、耳垢フィルターの交換</a:t>
            </a:r>
            <a:endParaRPr lang="ja-JP" altLang="en-US" sz="800" dirty="0"/>
          </a:p>
        </p:txBody>
      </p:sp>
      <p:sp>
        <p:nvSpPr>
          <p:cNvPr id="1024" name="テキスト ボックス 1023">
            <a:extLst>
              <a:ext uri="{FF2B5EF4-FFF2-40B4-BE49-F238E27FC236}">
                <a16:creationId xmlns:a16="http://schemas.microsoft.com/office/drawing/2014/main" id="{0714ABA3-0243-0326-42F5-7D0D572C140C}"/>
              </a:ext>
            </a:extLst>
          </p:cNvPr>
          <p:cNvSpPr txBox="1"/>
          <p:nvPr/>
        </p:nvSpPr>
        <p:spPr>
          <a:xfrm>
            <a:off x="2089024" y="10150265"/>
            <a:ext cx="1469511" cy="338554"/>
          </a:xfrm>
          <a:prstGeom prst="rect">
            <a:avLst/>
          </a:prstGeom>
          <a:noFill/>
        </p:spPr>
        <p:txBody>
          <a:bodyPr wrap="square">
            <a:spAutoFit/>
          </a:bodyPr>
          <a:lstStyle/>
          <a:p>
            <a:r>
              <a:rPr lang="en-US" altLang="ja-JP" sz="800" i="0" dirty="0">
                <a:effectLst/>
                <a:latin typeface="Proxima Nova"/>
              </a:rPr>
              <a:t>2.</a:t>
            </a:r>
            <a:r>
              <a:rPr lang="ja-JP" altLang="en-US" sz="800" b="0" i="0" dirty="0">
                <a:solidFill>
                  <a:srgbClr val="49443D"/>
                </a:solidFill>
                <a:effectLst/>
                <a:latin typeface="Proxima Nova"/>
              </a:rPr>
              <a:t>補聴器のメンテナンスと清掃</a:t>
            </a:r>
            <a:endParaRPr lang="ja-JP" altLang="en-US" sz="800" dirty="0"/>
          </a:p>
        </p:txBody>
      </p:sp>
      <p:sp>
        <p:nvSpPr>
          <p:cNvPr id="1025" name="テキスト ボックス 1024">
            <a:extLst>
              <a:ext uri="{FF2B5EF4-FFF2-40B4-BE49-F238E27FC236}">
                <a16:creationId xmlns:a16="http://schemas.microsoft.com/office/drawing/2014/main" id="{B1575D39-775F-44FC-3905-CF68B3669102}"/>
              </a:ext>
            </a:extLst>
          </p:cNvPr>
          <p:cNvSpPr txBox="1"/>
          <p:nvPr/>
        </p:nvSpPr>
        <p:spPr>
          <a:xfrm>
            <a:off x="3946342" y="10108692"/>
            <a:ext cx="1089694" cy="215444"/>
          </a:xfrm>
          <a:prstGeom prst="rect">
            <a:avLst/>
          </a:prstGeom>
          <a:noFill/>
        </p:spPr>
        <p:txBody>
          <a:bodyPr wrap="square">
            <a:spAutoFit/>
          </a:bodyPr>
          <a:lstStyle/>
          <a:p>
            <a:r>
              <a:rPr lang="en-US" altLang="ja-JP" sz="800" dirty="0">
                <a:latin typeface="Proxima Nova"/>
              </a:rPr>
              <a:t>3.</a:t>
            </a:r>
            <a:r>
              <a:rPr lang="ja-JP" altLang="en-US" sz="800" b="0" i="0" dirty="0">
                <a:solidFill>
                  <a:srgbClr val="49443D"/>
                </a:solidFill>
                <a:effectLst/>
                <a:latin typeface="Proxima Nova"/>
              </a:rPr>
              <a:t>補聴器の使用</a:t>
            </a:r>
            <a:endParaRPr lang="ja-JP" altLang="en-US" sz="800" dirty="0"/>
          </a:p>
        </p:txBody>
      </p:sp>
      <p:sp>
        <p:nvSpPr>
          <p:cNvPr id="1026" name="テキスト ボックス 1025">
            <a:extLst>
              <a:ext uri="{FF2B5EF4-FFF2-40B4-BE49-F238E27FC236}">
                <a16:creationId xmlns:a16="http://schemas.microsoft.com/office/drawing/2014/main" id="{B02551A1-36D7-6F28-BEB5-932CA60739CD}"/>
              </a:ext>
            </a:extLst>
          </p:cNvPr>
          <p:cNvSpPr txBox="1"/>
          <p:nvPr/>
        </p:nvSpPr>
        <p:spPr>
          <a:xfrm>
            <a:off x="5341587" y="10077602"/>
            <a:ext cx="1089694" cy="461665"/>
          </a:xfrm>
          <a:prstGeom prst="rect">
            <a:avLst/>
          </a:prstGeom>
          <a:noFill/>
        </p:spPr>
        <p:txBody>
          <a:bodyPr wrap="square">
            <a:spAutoFit/>
          </a:bodyPr>
          <a:lstStyle/>
          <a:p>
            <a:r>
              <a:rPr lang="en-US" altLang="ja-JP" sz="800" b="0" i="0" dirty="0">
                <a:solidFill>
                  <a:srgbClr val="49443D"/>
                </a:solidFill>
                <a:effectLst/>
                <a:latin typeface="Proxima Nova"/>
              </a:rPr>
              <a:t>4.</a:t>
            </a:r>
            <a:r>
              <a:rPr lang="ja-JP" altLang="en-US" sz="800" b="0" i="0" dirty="0">
                <a:solidFill>
                  <a:srgbClr val="49443D"/>
                </a:solidFill>
                <a:effectLst/>
                <a:latin typeface="Proxima Nova"/>
              </a:rPr>
              <a:t>補聴器をデバイスやアクセサリに接続する</a:t>
            </a:r>
            <a:endParaRPr lang="ja-JP" altLang="en-US" sz="800" dirty="0"/>
          </a:p>
        </p:txBody>
      </p:sp>
      <p:sp>
        <p:nvSpPr>
          <p:cNvPr id="1027" name="テキスト ボックス 1026">
            <a:extLst>
              <a:ext uri="{FF2B5EF4-FFF2-40B4-BE49-F238E27FC236}">
                <a16:creationId xmlns:a16="http://schemas.microsoft.com/office/drawing/2014/main" id="{5675E9D6-FF99-5985-D74D-CFA17B3AF469}"/>
              </a:ext>
            </a:extLst>
          </p:cNvPr>
          <p:cNvSpPr txBox="1"/>
          <p:nvPr/>
        </p:nvSpPr>
        <p:spPr>
          <a:xfrm>
            <a:off x="1008075" y="12880958"/>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28" name="テキスト ボックス 1027">
            <a:extLst>
              <a:ext uri="{FF2B5EF4-FFF2-40B4-BE49-F238E27FC236}">
                <a16:creationId xmlns:a16="http://schemas.microsoft.com/office/drawing/2014/main" id="{7A638E0F-0CBE-1281-5FAD-6A1835362756}"/>
              </a:ext>
            </a:extLst>
          </p:cNvPr>
          <p:cNvSpPr txBox="1"/>
          <p:nvPr/>
        </p:nvSpPr>
        <p:spPr>
          <a:xfrm>
            <a:off x="3040416" y="12880101"/>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29" name="テキスト ボックス 1028">
            <a:extLst>
              <a:ext uri="{FF2B5EF4-FFF2-40B4-BE49-F238E27FC236}">
                <a16:creationId xmlns:a16="http://schemas.microsoft.com/office/drawing/2014/main" id="{18C12BA0-A4E0-89FD-520A-724DD54DE8A8}"/>
              </a:ext>
            </a:extLst>
          </p:cNvPr>
          <p:cNvSpPr txBox="1"/>
          <p:nvPr/>
        </p:nvSpPr>
        <p:spPr>
          <a:xfrm>
            <a:off x="4907244" y="12871514"/>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30" name="テキスト ボックス 1029">
            <a:extLst>
              <a:ext uri="{FF2B5EF4-FFF2-40B4-BE49-F238E27FC236}">
                <a16:creationId xmlns:a16="http://schemas.microsoft.com/office/drawing/2014/main" id="{D72A002C-6C2B-3DB9-C470-55D4C39A55F5}"/>
              </a:ext>
            </a:extLst>
          </p:cNvPr>
          <p:cNvSpPr txBox="1"/>
          <p:nvPr/>
        </p:nvSpPr>
        <p:spPr>
          <a:xfrm>
            <a:off x="5420045" y="10542031"/>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32" name="テキスト ボックス 1031">
            <a:extLst>
              <a:ext uri="{FF2B5EF4-FFF2-40B4-BE49-F238E27FC236}">
                <a16:creationId xmlns:a16="http://schemas.microsoft.com/office/drawing/2014/main" id="{111D28AB-D08E-3FA3-CB4A-B5DE5D5AB4A2}"/>
              </a:ext>
            </a:extLst>
          </p:cNvPr>
          <p:cNvSpPr txBox="1"/>
          <p:nvPr/>
        </p:nvSpPr>
        <p:spPr>
          <a:xfrm>
            <a:off x="900242" y="16446601"/>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33" name="テキスト ボックス 1032">
            <a:extLst>
              <a:ext uri="{FF2B5EF4-FFF2-40B4-BE49-F238E27FC236}">
                <a16:creationId xmlns:a16="http://schemas.microsoft.com/office/drawing/2014/main" id="{83ABB229-03F3-122E-B5B6-AE7892F11D87}"/>
              </a:ext>
            </a:extLst>
          </p:cNvPr>
          <p:cNvSpPr txBox="1"/>
          <p:nvPr/>
        </p:nvSpPr>
        <p:spPr>
          <a:xfrm>
            <a:off x="2932583" y="16445744"/>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34" name="テキスト ボックス 1033">
            <a:extLst>
              <a:ext uri="{FF2B5EF4-FFF2-40B4-BE49-F238E27FC236}">
                <a16:creationId xmlns:a16="http://schemas.microsoft.com/office/drawing/2014/main" id="{73ECB824-DB27-6972-7DD2-6F2D6C355DF1}"/>
              </a:ext>
            </a:extLst>
          </p:cNvPr>
          <p:cNvSpPr txBox="1"/>
          <p:nvPr/>
        </p:nvSpPr>
        <p:spPr>
          <a:xfrm>
            <a:off x="5005015" y="16451323"/>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35" name="テキスト ボックス 1034">
            <a:extLst>
              <a:ext uri="{FF2B5EF4-FFF2-40B4-BE49-F238E27FC236}">
                <a16:creationId xmlns:a16="http://schemas.microsoft.com/office/drawing/2014/main" id="{A838A14B-2EA7-3393-31F5-71ACAB0D6A27}"/>
              </a:ext>
            </a:extLst>
          </p:cNvPr>
          <p:cNvSpPr txBox="1"/>
          <p:nvPr/>
        </p:nvSpPr>
        <p:spPr>
          <a:xfrm>
            <a:off x="922290" y="18565077"/>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36" name="テキスト ボックス 1035">
            <a:extLst>
              <a:ext uri="{FF2B5EF4-FFF2-40B4-BE49-F238E27FC236}">
                <a16:creationId xmlns:a16="http://schemas.microsoft.com/office/drawing/2014/main" id="{EA37683B-3347-99CB-39F9-D52220BC5723}"/>
              </a:ext>
            </a:extLst>
          </p:cNvPr>
          <p:cNvSpPr txBox="1"/>
          <p:nvPr/>
        </p:nvSpPr>
        <p:spPr>
          <a:xfrm>
            <a:off x="3020076" y="18565077"/>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37" name="テキスト ボックス 1036">
            <a:extLst>
              <a:ext uri="{FF2B5EF4-FFF2-40B4-BE49-F238E27FC236}">
                <a16:creationId xmlns:a16="http://schemas.microsoft.com/office/drawing/2014/main" id="{37167BCC-D04E-3EFA-083E-9B94C882563A}"/>
              </a:ext>
            </a:extLst>
          </p:cNvPr>
          <p:cNvSpPr txBox="1"/>
          <p:nvPr/>
        </p:nvSpPr>
        <p:spPr>
          <a:xfrm>
            <a:off x="4984981" y="18556139"/>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48" name="テキスト ボックス 1047">
            <a:extLst>
              <a:ext uri="{FF2B5EF4-FFF2-40B4-BE49-F238E27FC236}">
                <a16:creationId xmlns:a16="http://schemas.microsoft.com/office/drawing/2014/main" id="{7F7327A3-F6D0-387F-D0AE-F77E2C404892}"/>
              </a:ext>
            </a:extLst>
          </p:cNvPr>
          <p:cNvSpPr txBox="1"/>
          <p:nvPr/>
        </p:nvSpPr>
        <p:spPr>
          <a:xfrm>
            <a:off x="1662910" y="20980376"/>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49" name="テキスト ボックス 1048">
            <a:extLst>
              <a:ext uri="{FF2B5EF4-FFF2-40B4-BE49-F238E27FC236}">
                <a16:creationId xmlns:a16="http://schemas.microsoft.com/office/drawing/2014/main" id="{CB10A7B2-59D8-69BE-E223-2D10004633D6}"/>
              </a:ext>
            </a:extLst>
          </p:cNvPr>
          <p:cNvSpPr txBox="1"/>
          <p:nvPr/>
        </p:nvSpPr>
        <p:spPr>
          <a:xfrm>
            <a:off x="4479763" y="20995802"/>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50" name="テキスト ボックス 1049">
            <a:extLst>
              <a:ext uri="{FF2B5EF4-FFF2-40B4-BE49-F238E27FC236}">
                <a16:creationId xmlns:a16="http://schemas.microsoft.com/office/drawing/2014/main" id="{93FCA720-4C5F-E830-082D-8E780CA29BDC}"/>
              </a:ext>
            </a:extLst>
          </p:cNvPr>
          <p:cNvSpPr txBox="1"/>
          <p:nvPr/>
        </p:nvSpPr>
        <p:spPr>
          <a:xfrm>
            <a:off x="1611626" y="22780965"/>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51" name="テキスト ボックス 1050">
            <a:extLst>
              <a:ext uri="{FF2B5EF4-FFF2-40B4-BE49-F238E27FC236}">
                <a16:creationId xmlns:a16="http://schemas.microsoft.com/office/drawing/2014/main" id="{B7A27E99-882C-39E6-6C0A-BC249EFEE232}"/>
              </a:ext>
            </a:extLst>
          </p:cNvPr>
          <p:cNvSpPr txBox="1"/>
          <p:nvPr/>
        </p:nvSpPr>
        <p:spPr>
          <a:xfrm>
            <a:off x="4515002" y="22795778"/>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52" name="テキスト ボックス 1051">
            <a:extLst>
              <a:ext uri="{FF2B5EF4-FFF2-40B4-BE49-F238E27FC236}">
                <a16:creationId xmlns:a16="http://schemas.microsoft.com/office/drawing/2014/main" id="{70F8CE3B-48BC-D8AF-13DD-9D86AA376974}"/>
              </a:ext>
            </a:extLst>
          </p:cNvPr>
          <p:cNvSpPr txBox="1"/>
          <p:nvPr/>
        </p:nvSpPr>
        <p:spPr>
          <a:xfrm>
            <a:off x="1579838" y="24547263"/>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53" name="テキスト ボックス 1052">
            <a:extLst>
              <a:ext uri="{FF2B5EF4-FFF2-40B4-BE49-F238E27FC236}">
                <a16:creationId xmlns:a16="http://schemas.microsoft.com/office/drawing/2014/main" id="{27BFF86B-6D73-8325-0230-F8DDA4FDEB4D}"/>
              </a:ext>
            </a:extLst>
          </p:cNvPr>
          <p:cNvSpPr txBox="1"/>
          <p:nvPr/>
        </p:nvSpPr>
        <p:spPr>
          <a:xfrm>
            <a:off x="4346431" y="24533626"/>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54" name="テキスト ボックス 1053">
            <a:extLst>
              <a:ext uri="{FF2B5EF4-FFF2-40B4-BE49-F238E27FC236}">
                <a16:creationId xmlns:a16="http://schemas.microsoft.com/office/drawing/2014/main" id="{2DC50A07-0695-1DC7-B3EF-208ED6AAE32A}"/>
              </a:ext>
            </a:extLst>
          </p:cNvPr>
          <p:cNvSpPr txBox="1"/>
          <p:nvPr/>
        </p:nvSpPr>
        <p:spPr>
          <a:xfrm>
            <a:off x="1565994" y="26071578"/>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56" name="テキスト ボックス 1055">
            <a:extLst>
              <a:ext uri="{FF2B5EF4-FFF2-40B4-BE49-F238E27FC236}">
                <a16:creationId xmlns:a16="http://schemas.microsoft.com/office/drawing/2014/main" id="{B18C5765-22DB-20EE-47E4-BCF484B467A2}"/>
              </a:ext>
            </a:extLst>
          </p:cNvPr>
          <p:cNvSpPr txBox="1"/>
          <p:nvPr/>
        </p:nvSpPr>
        <p:spPr>
          <a:xfrm>
            <a:off x="3969689" y="10518861"/>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57" name="テキスト ボックス 1056">
            <a:extLst>
              <a:ext uri="{FF2B5EF4-FFF2-40B4-BE49-F238E27FC236}">
                <a16:creationId xmlns:a16="http://schemas.microsoft.com/office/drawing/2014/main" id="{458ECD2A-9CA5-A03F-BD7F-5F4C9139997C}"/>
              </a:ext>
            </a:extLst>
          </p:cNvPr>
          <p:cNvSpPr txBox="1"/>
          <p:nvPr/>
        </p:nvSpPr>
        <p:spPr>
          <a:xfrm>
            <a:off x="2379621" y="10525454"/>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1058" name="テキスト ボックス 1057">
            <a:extLst>
              <a:ext uri="{FF2B5EF4-FFF2-40B4-BE49-F238E27FC236}">
                <a16:creationId xmlns:a16="http://schemas.microsoft.com/office/drawing/2014/main" id="{B0EDBE40-8685-D51A-8A47-D0B5D8BD593F}"/>
              </a:ext>
            </a:extLst>
          </p:cNvPr>
          <p:cNvSpPr txBox="1"/>
          <p:nvPr/>
        </p:nvSpPr>
        <p:spPr>
          <a:xfrm>
            <a:off x="929265" y="10502284"/>
            <a:ext cx="894291" cy="215444"/>
          </a:xfrm>
          <a:prstGeom prst="rect">
            <a:avLst/>
          </a:prstGeom>
          <a:noFill/>
          <a:ln>
            <a:solidFill>
              <a:schemeClr val="tx1"/>
            </a:solidFill>
          </a:ln>
        </p:spPr>
        <p:txBody>
          <a:bodyPr wrap="square">
            <a:spAutoFit/>
          </a:bodyPr>
          <a:lstStyle/>
          <a:p>
            <a:r>
              <a:rPr lang="ja-JP" altLang="en-US" sz="800" dirty="0">
                <a:latin typeface="Proxima Nova"/>
              </a:rPr>
              <a:t>ビデオを見る</a:t>
            </a:r>
            <a:endParaRPr lang="ja-JP" altLang="en-US" sz="800" dirty="0"/>
          </a:p>
        </p:txBody>
      </p:sp>
      <p:sp>
        <p:nvSpPr>
          <p:cNvPr id="48" name="正方形/長方形 47">
            <a:extLst>
              <a:ext uri="{FF2B5EF4-FFF2-40B4-BE49-F238E27FC236}">
                <a16:creationId xmlns:a16="http://schemas.microsoft.com/office/drawing/2014/main" id="{6156176B-6B45-4E99-35E3-9366AD0722D4}"/>
              </a:ext>
            </a:extLst>
          </p:cNvPr>
          <p:cNvSpPr/>
          <p:nvPr/>
        </p:nvSpPr>
        <p:spPr>
          <a:xfrm>
            <a:off x="515341" y="8426861"/>
            <a:ext cx="5915939" cy="354152"/>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a:extLst>
              <a:ext uri="{FF2B5EF4-FFF2-40B4-BE49-F238E27FC236}">
                <a16:creationId xmlns:a16="http://schemas.microsoft.com/office/drawing/2014/main" id="{6A548F9E-0D07-30C5-96BB-3D9F9F63057E}"/>
              </a:ext>
            </a:extLst>
          </p:cNvPr>
          <p:cNvSpPr/>
          <p:nvPr/>
        </p:nvSpPr>
        <p:spPr>
          <a:xfrm>
            <a:off x="543664" y="10461398"/>
            <a:ext cx="5915939" cy="366955"/>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30A768F7-1DE4-CB2F-D3F9-27FCC6025DA2}"/>
              </a:ext>
            </a:extLst>
          </p:cNvPr>
          <p:cNvSpPr/>
          <p:nvPr/>
        </p:nvSpPr>
        <p:spPr>
          <a:xfrm>
            <a:off x="574373" y="12795825"/>
            <a:ext cx="5915939" cy="366955"/>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a:extLst>
              <a:ext uri="{FF2B5EF4-FFF2-40B4-BE49-F238E27FC236}">
                <a16:creationId xmlns:a16="http://schemas.microsoft.com/office/drawing/2014/main" id="{DA50CED1-742B-DCAF-3A67-419550163348}"/>
              </a:ext>
            </a:extLst>
          </p:cNvPr>
          <p:cNvSpPr/>
          <p:nvPr/>
        </p:nvSpPr>
        <p:spPr>
          <a:xfrm>
            <a:off x="471927" y="16368742"/>
            <a:ext cx="5915939" cy="366955"/>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a:extLst>
              <a:ext uri="{FF2B5EF4-FFF2-40B4-BE49-F238E27FC236}">
                <a16:creationId xmlns:a16="http://schemas.microsoft.com/office/drawing/2014/main" id="{6EE53828-3465-AF06-9BC1-F94D3C5DCAB4}"/>
              </a:ext>
            </a:extLst>
          </p:cNvPr>
          <p:cNvSpPr/>
          <p:nvPr/>
        </p:nvSpPr>
        <p:spPr>
          <a:xfrm>
            <a:off x="435646" y="18470781"/>
            <a:ext cx="5915939" cy="366955"/>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a:extLst>
              <a:ext uri="{FF2B5EF4-FFF2-40B4-BE49-F238E27FC236}">
                <a16:creationId xmlns:a16="http://schemas.microsoft.com/office/drawing/2014/main" id="{CE27E7E2-7672-5211-C1B6-8D4FA5A7A0FD}"/>
              </a:ext>
            </a:extLst>
          </p:cNvPr>
          <p:cNvSpPr/>
          <p:nvPr/>
        </p:nvSpPr>
        <p:spPr>
          <a:xfrm>
            <a:off x="402251" y="20916624"/>
            <a:ext cx="5915939" cy="366955"/>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8" name="正方形/長方形 1037">
            <a:extLst>
              <a:ext uri="{FF2B5EF4-FFF2-40B4-BE49-F238E27FC236}">
                <a16:creationId xmlns:a16="http://schemas.microsoft.com/office/drawing/2014/main" id="{6DA1CF73-4B5F-C7A9-955F-421D09FFC111}"/>
              </a:ext>
            </a:extLst>
          </p:cNvPr>
          <p:cNvSpPr/>
          <p:nvPr/>
        </p:nvSpPr>
        <p:spPr>
          <a:xfrm>
            <a:off x="433172" y="22719221"/>
            <a:ext cx="5915939" cy="366955"/>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9" name="正方形/長方形 1038">
            <a:extLst>
              <a:ext uri="{FF2B5EF4-FFF2-40B4-BE49-F238E27FC236}">
                <a16:creationId xmlns:a16="http://schemas.microsoft.com/office/drawing/2014/main" id="{06E6BD7F-DDD8-2739-9DEC-9BA0E5D43CD3}"/>
              </a:ext>
            </a:extLst>
          </p:cNvPr>
          <p:cNvSpPr/>
          <p:nvPr/>
        </p:nvSpPr>
        <p:spPr>
          <a:xfrm>
            <a:off x="439217" y="24474990"/>
            <a:ext cx="5915939" cy="366955"/>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0" name="正方形/長方形 1039">
            <a:extLst>
              <a:ext uri="{FF2B5EF4-FFF2-40B4-BE49-F238E27FC236}">
                <a16:creationId xmlns:a16="http://schemas.microsoft.com/office/drawing/2014/main" id="{F249E124-1C10-6A12-22AF-244710A77F40}"/>
              </a:ext>
            </a:extLst>
          </p:cNvPr>
          <p:cNvSpPr/>
          <p:nvPr/>
        </p:nvSpPr>
        <p:spPr>
          <a:xfrm>
            <a:off x="427010" y="26047281"/>
            <a:ext cx="3075784" cy="366955"/>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吹き出し: 角を丸めた四角形 5">
            <a:extLst>
              <a:ext uri="{FF2B5EF4-FFF2-40B4-BE49-F238E27FC236}">
                <a16:creationId xmlns:a16="http://schemas.microsoft.com/office/drawing/2014/main" id="{A04146E3-4B39-23FE-D311-768ED4742A5E}"/>
              </a:ext>
            </a:extLst>
          </p:cNvPr>
          <p:cNvSpPr/>
          <p:nvPr/>
        </p:nvSpPr>
        <p:spPr>
          <a:xfrm>
            <a:off x="6941495" y="27058005"/>
            <a:ext cx="2317567" cy="2102322"/>
          </a:xfrm>
          <a:prstGeom prst="wedgeRoundRectCallout">
            <a:avLst>
              <a:gd name="adj1" fmla="val -79787"/>
              <a:gd name="adj2" fmla="val -20721"/>
              <a:gd name="adj3" fmla="val 16667"/>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900" b="1" dirty="0">
                <a:solidFill>
                  <a:schemeClr val="tx1"/>
                </a:solidFill>
              </a:rPr>
              <a:t>木下様より</a:t>
            </a:r>
            <a:endParaRPr kumimoji="1" lang="en-US" altLang="ja-JP" sz="900" b="1" dirty="0">
              <a:solidFill>
                <a:schemeClr val="tx1"/>
              </a:solidFill>
            </a:endParaRPr>
          </a:p>
          <a:p>
            <a:r>
              <a:rPr kumimoji="1" lang="ja-JP" altLang="en-US" sz="900" b="1" dirty="0">
                <a:solidFill>
                  <a:schemeClr val="tx1"/>
                </a:solidFill>
              </a:rPr>
              <a:t>「充電式製品の取り扱いや充電器そのものの取り扱い、またはうまく充電ができないなどの充電式にまつわる問題が多く、他の販売店からデマント・ジャパンのテクニカルサービスに集まる問い合わせ内容についても情報共有をしてもらい、ユーザーに開示し注意喚起、またはユーザー自身での管理を高めるような提示の仕方を考えたいと思います。」</a:t>
            </a:r>
          </a:p>
        </p:txBody>
      </p:sp>
      <p:sp>
        <p:nvSpPr>
          <p:cNvPr id="1031" name="正方形/長方形 1030">
            <a:extLst>
              <a:ext uri="{FF2B5EF4-FFF2-40B4-BE49-F238E27FC236}">
                <a16:creationId xmlns:a16="http://schemas.microsoft.com/office/drawing/2014/main" id="{174DAED4-B5A6-F4C6-0F8D-DF7F5D8324AD}"/>
              </a:ext>
            </a:extLst>
          </p:cNvPr>
          <p:cNvSpPr/>
          <p:nvPr/>
        </p:nvSpPr>
        <p:spPr>
          <a:xfrm>
            <a:off x="48080" y="27004504"/>
            <a:ext cx="6817530" cy="3268676"/>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1" name="テキスト ボックス 1040">
            <a:extLst>
              <a:ext uri="{FF2B5EF4-FFF2-40B4-BE49-F238E27FC236}">
                <a16:creationId xmlns:a16="http://schemas.microsoft.com/office/drawing/2014/main" id="{83A7E344-2E3C-3FFB-AA88-2DFCD000DCE4}"/>
              </a:ext>
            </a:extLst>
          </p:cNvPr>
          <p:cNvSpPr txBox="1"/>
          <p:nvPr/>
        </p:nvSpPr>
        <p:spPr>
          <a:xfrm>
            <a:off x="816036" y="28109166"/>
            <a:ext cx="5563140" cy="830997"/>
          </a:xfrm>
          <a:prstGeom prst="rect">
            <a:avLst/>
          </a:prstGeom>
          <a:noFill/>
        </p:spPr>
        <p:txBody>
          <a:bodyPr wrap="square" rtlCol="0">
            <a:spAutoFit/>
          </a:bodyPr>
          <a:lstStyle/>
          <a:p>
            <a:r>
              <a:rPr kumimoji="1" lang="ja-JP" altLang="en-US" sz="2400" b="1" dirty="0">
                <a:solidFill>
                  <a:schemeClr val="bg1"/>
                </a:solidFill>
                <a:highlight>
                  <a:srgbClr val="FF0000"/>
                </a:highlight>
                <a:latin typeface="Kozuka Gothic Pro R" panose="020B0400000000000000" pitchFamily="34" charset="-128"/>
                <a:ea typeface="Kozuka Gothic Pro R" panose="020B0400000000000000" pitchFamily="34" charset="-128"/>
              </a:rPr>
              <a:t>充電器の取扱い＆トラブルに関する</a:t>
            </a:r>
            <a:r>
              <a:rPr kumimoji="1" lang="en-US" altLang="ja-JP" sz="2400" b="1" dirty="0">
                <a:solidFill>
                  <a:schemeClr val="bg1"/>
                </a:solidFill>
                <a:highlight>
                  <a:srgbClr val="FF0000"/>
                </a:highlight>
                <a:latin typeface="Kozuka Gothic Pro R" panose="020B0400000000000000" pitchFamily="34" charset="-128"/>
                <a:ea typeface="Kozuka Gothic Pro R" panose="020B0400000000000000" pitchFamily="34" charset="-128"/>
              </a:rPr>
              <a:t>FAQ</a:t>
            </a:r>
            <a:r>
              <a:rPr kumimoji="1" lang="ja-JP" altLang="en-US" sz="2400" b="1" dirty="0">
                <a:solidFill>
                  <a:schemeClr val="bg1"/>
                </a:solidFill>
                <a:highlight>
                  <a:srgbClr val="FF0000"/>
                </a:highlight>
                <a:latin typeface="Kozuka Gothic Pro R" panose="020B0400000000000000" pitchFamily="34" charset="-128"/>
                <a:ea typeface="Kozuka Gothic Pro R" panose="020B0400000000000000" pitchFamily="34" charset="-128"/>
              </a:rPr>
              <a:t>が追加される予定</a:t>
            </a:r>
          </a:p>
        </p:txBody>
      </p:sp>
    </p:spTree>
    <p:extLst>
      <p:ext uri="{BB962C8B-B14F-4D97-AF65-F5344CB8AC3E}">
        <p14:creationId xmlns:p14="http://schemas.microsoft.com/office/powerpoint/2010/main" val="3349071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7184E22-3511-BA96-E784-72A94FC0EBFA}"/>
              </a:ext>
            </a:extLst>
          </p:cNvPr>
          <p:cNvSpPr/>
          <p:nvPr/>
        </p:nvSpPr>
        <p:spPr>
          <a:xfrm>
            <a:off x="249120" y="933752"/>
            <a:ext cx="6359149" cy="1889348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63" name="正方形/長方形 2062">
            <a:extLst>
              <a:ext uri="{FF2B5EF4-FFF2-40B4-BE49-F238E27FC236}">
                <a16:creationId xmlns:a16="http://schemas.microsoft.com/office/drawing/2014/main" id="{177E7B3C-355D-77F0-C6F8-2FB77D87C466}"/>
              </a:ext>
            </a:extLst>
          </p:cNvPr>
          <p:cNvSpPr/>
          <p:nvPr/>
        </p:nvSpPr>
        <p:spPr>
          <a:xfrm>
            <a:off x="250511" y="1671359"/>
            <a:ext cx="636537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2064" name="テキスト ボックス 2063">
            <a:extLst>
              <a:ext uri="{FF2B5EF4-FFF2-40B4-BE49-F238E27FC236}">
                <a16:creationId xmlns:a16="http://schemas.microsoft.com/office/drawing/2014/main" id="{A2CEF5A9-367A-9CE0-C8FE-A81F6817D6BD}"/>
              </a:ext>
            </a:extLst>
          </p:cNvPr>
          <p:cNvSpPr txBox="1"/>
          <p:nvPr/>
        </p:nvSpPr>
        <p:spPr>
          <a:xfrm>
            <a:off x="830522" y="1767858"/>
            <a:ext cx="5064862" cy="400110"/>
          </a:xfrm>
          <a:prstGeom prst="rect">
            <a:avLst/>
          </a:prstGeom>
          <a:noFill/>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2000" b="1" kern="100" dirty="0">
                <a:latin typeface="+mn-ea"/>
                <a:cs typeface="Times New Roman" panose="02020603050405020304" pitchFamily="18" charset="0"/>
              </a:rPr>
              <a:t>補聴器の調整と修理</a:t>
            </a:r>
            <a:endParaRPr lang="en-US" altLang="ja-JP" sz="2000" b="1" kern="100" dirty="0">
              <a:effectLst/>
              <a:latin typeface="+mn-ea"/>
              <a:ea typeface="+mn-ea"/>
            </a:endParaRPr>
          </a:p>
        </p:txBody>
      </p:sp>
      <p:sp>
        <p:nvSpPr>
          <p:cNvPr id="2065" name="テキスト ボックス 2064">
            <a:extLst>
              <a:ext uri="{FF2B5EF4-FFF2-40B4-BE49-F238E27FC236}">
                <a16:creationId xmlns:a16="http://schemas.microsoft.com/office/drawing/2014/main" id="{655F8346-2F5F-E0F1-2139-CB2CC06527D2}"/>
              </a:ext>
            </a:extLst>
          </p:cNvPr>
          <p:cNvSpPr txBox="1"/>
          <p:nvPr/>
        </p:nvSpPr>
        <p:spPr>
          <a:xfrm>
            <a:off x="242890" y="306425"/>
            <a:ext cx="6365379" cy="276999"/>
          </a:xfrm>
          <a:prstGeom prst="rect">
            <a:avLst/>
          </a:prstGeom>
          <a:noFill/>
          <a:ln>
            <a:solidFill>
              <a:schemeClr val="tx1"/>
            </a:solidFill>
          </a:ln>
        </p:spPr>
        <p:txBody>
          <a:bodyPr wrap="square" rtlCol="0">
            <a:spAutoFit/>
          </a:bodyPr>
          <a:lstStyle/>
          <a:p>
            <a:r>
              <a:rPr lang="ja-JP" altLang="en-US" sz="1200" dirty="0"/>
              <a:t>２－２　カスタマーサービス→</a:t>
            </a:r>
            <a:r>
              <a:rPr lang="ja-JP" altLang="en-US" sz="1200" kern="100" dirty="0">
                <a:latin typeface="+mn-ea"/>
                <a:cs typeface="Times New Roman" panose="02020603050405020304" pitchFamily="18" charset="0"/>
              </a:rPr>
              <a:t>補聴器の調整と修理</a:t>
            </a:r>
            <a:endParaRPr lang="ja-JP" altLang="en-US" sz="1200" dirty="0"/>
          </a:p>
        </p:txBody>
      </p:sp>
      <p:sp>
        <p:nvSpPr>
          <p:cNvPr id="2067" name="テキスト ボックス 2066">
            <a:extLst>
              <a:ext uri="{FF2B5EF4-FFF2-40B4-BE49-F238E27FC236}">
                <a16:creationId xmlns:a16="http://schemas.microsoft.com/office/drawing/2014/main" id="{8D3FFD78-D11E-2660-D00A-F451D98BD344}"/>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2068" name="テキスト ボックス 2067">
            <a:extLst>
              <a:ext uri="{FF2B5EF4-FFF2-40B4-BE49-F238E27FC236}">
                <a16:creationId xmlns:a16="http://schemas.microsoft.com/office/drawing/2014/main" id="{73907035-F4E7-EFED-7E9A-B90D83C4BD01}"/>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2069" name="テキスト ボックス 2068">
            <a:extLst>
              <a:ext uri="{FF2B5EF4-FFF2-40B4-BE49-F238E27FC236}">
                <a16:creationId xmlns:a16="http://schemas.microsoft.com/office/drawing/2014/main" id="{56A5B943-9B16-8B6E-A6A3-D2DDF0885799}"/>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2070" name="テキスト ボックス 2069">
            <a:extLst>
              <a:ext uri="{FF2B5EF4-FFF2-40B4-BE49-F238E27FC236}">
                <a16:creationId xmlns:a16="http://schemas.microsoft.com/office/drawing/2014/main" id="{0804AC5B-DBA8-A72D-F15C-9C6D4BCED51A}"/>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2071" name="正方形/長方形 2070">
            <a:extLst>
              <a:ext uri="{FF2B5EF4-FFF2-40B4-BE49-F238E27FC236}">
                <a16:creationId xmlns:a16="http://schemas.microsoft.com/office/drawing/2014/main" id="{39B85022-9D58-F5B7-7201-6C5591D8C76D}"/>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2072" name="テキスト ボックス 2071">
            <a:extLst>
              <a:ext uri="{FF2B5EF4-FFF2-40B4-BE49-F238E27FC236}">
                <a16:creationId xmlns:a16="http://schemas.microsoft.com/office/drawing/2014/main" id="{7A4F0775-E7DD-9E30-E6AD-2236FEBCD601}"/>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2117" name="テキスト ボックス 2116">
            <a:extLst>
              <a:ext uri="{FF2B5EF4-FFF2-40B4-BE49-F238E27FC236}">
                <a16:creationId xmlns:a16="http://schemas.microsoft.com/office/drawing/2014/main" id="{E7BB6038-B802-EC88-DAFA-B7E76914EE43}"/>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3" name="テキスト ボックス 2">
            <a:extLst>
              <a:ext uri="{FF2B5EF4-FFF2-40B4-BE49-F238E27FC236}">
                <a16:creationId xmlns:a16="http://schemas.microsoft.com/office/drawing/2014/main" id="{C42164D7-7612-01E6-64C0-6617C073B36A}"/>
              </a:ext>
            </a:extLst>
          </p:cNvPr>
          <p:cNvSpPr txBox="1"/>
          <p:nvPr/>
        </p:nvSpPr>
        <p:spPr>
          <a:xfrm>
            <a:off x="358606" y="4449318"/>
            <a:ext cx="6079624" cy="276999"/>
          </a:xfrm>
          <a:prstGeom prst="rect">
            <a:avLst/>
          </a:prstGeom>
          <a:noFill/>
        </p:spPr>
        <p:txBody>
          <a:bodyPr wrap="square">
            <a:spAutoFit/>
          </a:bodyPr>
          <a:lstStyle/>
          <a:p>
            <a:r>
              <a:rPr lang="en-US" altLang="ja-JP" sz="1200" b="1" dirty="0">
                <a:latin typeface="+mn-ea"/>
              </a:rPr>
              <a:t>2-2-</a:t>
            </a:r>
            <a:r>
              <a:rPr lang="ja-JP" altLang="en-US" sz="1200" b="1" dirty="0">
                <a:latin typeface="+mn-ea"/>
              </a:rPr>
              <a:t>① </a:t>
            </a:r>
            <a:r>
              <a:rPr lang="ja-JP" altLang="en-US" sz="1200" b="1" i="0" dirty="0">
                <a:effectLst/>
                <a:latin typeface="Proxima Nova"/>
              </a:rPr>
              <a:t>補聴器の修理</a:t>
            </a:r>
            <a:r>
              <a:rPr lang="en-US" altLang="ja-JP" sz="1200" b="1" i="0" dirty="0">
                <a:effectLst/>
                <a:latin typeface="Proxima Nova"/>
              </a:rPr>
              <a:t>: </a:t>
            </a:r>
            <a:r>
              <a:rPr lang="ja-JP" altLang="en-US" sz="1200" b="1" i="0" dirty="0">
                <a:effectLst/>
                <a:latin typeface="Proxima Nova"/>
              </a:rPr>
              <a:t>よくある問題の解決方法</a:t>
            </a:r>
          </a:p>
        </p:txBody>
      </p:sp>
      <p:sp>
        <p:nvSpPr>
          <p:cNvPr id="8" name="テキスト ボックス 7">
            <a:extLst>
              <a:ext uri="{FF2B5EF4-FFF2-40B4-BE49-F238E27FC236}">
                <a16:creationId xmlns:a16="http://schemas.microsoft.com/office/drawing/2014/main" id="{44EF08AB-89B2-5980-6D2A-CE8438ACA2EF}"/>
              </a:ext>
            </a:extLst>
          </p:cNvPr>
          <p:cNvSpPr txBox="1"/>
          <p:nvPr/>
        </p:nvSpPr>
        <p:spPr>
          <a:xfrm>
            <a:off x="701062" y="4087048"/>
            <a:ext cx="5737168" cy="215444"/>
          </a:xfrm>
          <a:prstGeom prst="rect">
            <a:avLst/>
          </a:prstGeom>
          <a:noFill/>
        </p:spPr>
        <p:txBody>
          <a:bodyPr wrap="square">
            <a:spAutoFit/>
          </a:bodyPr>
          <a:lstStyle/>
          <a:p>
            <a:pPr algn="l"/>
            <a:r>
              <a:rPr lang="ja-JP" altLang="en-US" sz="800" b="1" dirty="0">
                <a:solidFill>
                  <a:srgbClr val="49443D"/>
                </a:solidFill>
                <a:latin typeface="Proxima Nova"/>
              </a:rPr>
              <a:t>補聴器についてお困りごとがあった場合、ご購入した新日本補聴器グループの販売店へ補聴器をお持ちください。</a:t>
            </a:r>
            <a:endParaRPr lang="ja-JP" altLang="en-US" sz="800" b="1" i="0" dirty="0">
              <a:solidFill>
                <a:srgbClr val="49443D"/>
              </a:solidFill>
              <a:effectLst/>
              <a:latin typeface="Proxima Nova"/>
            </a:endParaRPr>
          </a:p>
        </p:txBody>
      </p:sp>
      <p:sp>
        <p:nvSpPr>
          <p:cNvPr id="6" name="Rectangle 2">
            <a:extLst>
              <a:ext uri="{FF2B5EF4-FFF2-40B4-BE49-F238E27FC236}">
                <a16:creationId xmlns:a16="http://schemas.microsoft.com/office/drawing/2014/main" id="{F51CCDC0-3BEA-C84F-0074-A94AA2A90C52}"/>
              </a:ext>
            </a:extLst>
          </p:cNvPr>
          <p:cNvSpPr>
            <a:spLocks noChangeArrowheads="1"/>
          </p:cNvSpPr>
          <p:nvPr/>
        </p:nvSpPr>
        <p:spPr bwMode="auto">
          <a:xfrm>
            <a:off x="233501" y="4793743"/>
            <a:ext cx="6329834" cy="1569660"/>
          </a:xfrm>
          <a:prstGeom prst="rect">
            <a:avLst/>
          </a:prstGeom>
          <a:noFill/>
          <a:ln>
            <a:noFill/>
          </a:ln>
          <a:effectLst/>
        </p:spPr>
        <p:txBody>
          <a:bodyPr vert="horz" wrap="square" lIns="228528" tIns="45720" rIns="91440" bIns="45720" numCol="1" anchor="ctr"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ja-JP"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rPr>
              <a:t>補聴器から音が出ません</a:t>
            </a:r>
            <a:endParaRPr kumimoji="0" lang="en-US"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endParaRPr kumimoji="0" lang="ja-JP" altLang="ja-JP" sz="12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ja-JP"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バッテリーが低下しているか、消耗している可能性があります</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バッテリーを交換するか、充電式</a:t>
            </a:r>
            <a:r>
              <a:rPr kumimoji="0" lang="ja-JP" altLang="en-US" sz="900" b="0" i="0" u="none" strike="noStrike" cap="none" normalizeH="0" baseline="0" dirty="0">
                <a:ln>
                  <a:noFill/>
                </a:ln>
                <a:solidFill>
                  <a:srgbClr val="FF0000"/>
                </a:solidFill>
                <a:effectLst/>
                <a:latin typeface="Helvetica" panose="020B0604020202020204" pitchFamily="34" charset="0"/>
                <a:cs typeface="Helvetica" panose="020B0604020202020204" pitchFamily="34" charset="0"/>
              </a:rPr>
              <a:t>補聴器</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の場合は充電器にセットしてください。</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solidFill>
                  <a:srgbClr val="FF0000"/>
                </a:solidFill>
                <a:effectLst/>
                <a:latin typeface="Helvetica" panose="020B0604020202020204" pitchFamily="34" charset="0"/>
                <a:cs typeface="Helvetica" panose="020B0604020202020204" pitchFamily="34" charset="0"/>
              </a:rPr>
              <a:t>補聴器</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のスイッチがオンになっていない可能性があります</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補聴器のスイッチをオンにするか、バッテリー</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ドアが適切に閉まっていることを確認してください。</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サウンドチャンネルがブロックされている可能性があります</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サウンドチャンネルを掃除するか、ワックス保護システムを交換してください。</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上記のいずれでも解決しない場合は、補聴器が損傷している可能性があります</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トラブルシューティングや補聴器の修理については、お気軽にお電話ください。</a:t>
            </a:r>
            <a:endParaRPr kumimoji="0" lang="ja-JP" altLang="en-US" sz="9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0754D111-CC77-BB9A-FC64-08C1C73BD923}"/>
              </a:ext>
            </a:extLst>
          </p:cNvPr>
          <p:cNvSpPr>
            <a:spLocks noChangeArrowheads="1"/>
          </p:cNvSpPr>
          <p:nvPr/>
        </p:nvSpPr>
        <p:spPr bwMode="auto">
          <a:xfrm>
            <a:off x="155753" y="6349264"/>
            <a:ext cx="6359148" cy="1408078"/>
          </a:xfrm>
          <a:prstGeom prst="rect">
            <a:avLst/>
          </a:prstGeom>
          <a:noFill/>
          <a:ln>
            <a:noFill/>
          </a:ln>
          <a:effectLst/>
        </p:spPr>
        <p:txBody>
          <a:bodyPr vert="horz" wrap="square" lIns="228528" tIns="45720" rIns="91440" bIns="45720" numCol="1" anchor="ctr"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ja-JP"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rPr>
              <a:t>補聴器からの音が断続的です</a:t>
            </a:r>
            <a:endParaRPr kumimoji="0" lang="en-US"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endParaRPr kumimoji="0" lang="ja-JP" altLang="ja-JP" sz="12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ja-JP"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バッテリーが低下している可能性があります</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バッテリーを交換するか、充電式</a:t>
            </a:r>
            <a:r>
              <a:rPr kumimoji="0" lang="ja-JP" altLang="en-US" sz="900" b="0" i="0" u="none" strike="noStrike" cap="none" normalizeH="0" baseline="0" dirty="0">
                <a:ln>
                  <a:noFill/>
                </a:ln>
                <a:solidFill>
                  <a:srgbClr val="FF0000"/>
                </a:solidFill>
                <a:effectLst/>
                <a:latin typeface="Helvetica" panose="020B0604020202020204" pitchFamily="34" charset="0"/>
                <a:cs typeface="Helvetica" panose="020B0604020202020204" pitchFamily="34" charset="0"/>
              </a:rPr>
              <a:t>補聴器</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の場合は充電器にセットします。</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音が出る音孔部に耳垢などが詰まって音がブロックされている可能性があいますー補聴器本体あるいはモールド・ドームなどの音孔部を掃除してください。</a:t>
            </a:r>
            <a:endParaRPr kumimoji="0" lang="en-US" altLang="ja-JP" sz="900" b="0" i="0" u="none" strike="noStrike" cap="none" normalizeH="0" baseline="0" dirty="0">
              <a:ln>
                <a:noFill/>
              </a:ln>
              <a:effectLst/>
              <a:latin typeface="Helvetica" panose="020B0604020202020204" pitchFamily="34" charset="0"/>
              <a:cs typeface="Helvetica"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バッテリーが接触していない可能性があります</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柔らかい乾いた布でバッテリーを拭きます。</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上記のいずれでも解決しない場合は、補聴器が損傷している可能性があります。トラブルの解決や補聴器の修理についてはお気軽にお電話ください。</a:t>
            </a:r>
            <a:endParaRPr kumimoji="0" lang="ja-JP" altLang="en-US" sz="900" b="0" i="0" u="none" strike="noStrike" cap="none" normalizeH="0" baseline="0" dirty="0">
              <a:ln>
                <a:noFill/>
              </a:ln>
              <a:solidFill>
                <a:schemeClr val="tx1"/>
              </a:solidFill>
              <a:effectLst/>
              <a:latin typeface="Arial" panose="020B0604020202020204" pitchFamily="34" charset="0"/>
            </a:endParaRPr>
          </a:p>
        </p:txBody>
      </p:sp>
      <p:sp>
        <p:nvSpPr>
          <p:cNvPr id="9" name="Rectangle 4">
            <a:extLst>
              <a:ext uri="{FF2B5EF4-FFF2-40B4-BE49-F238E27FC236}">
                <a16:creationId xmlns:a16="http://schemas.microsoft.com/office/drawing/2014/main" id="{F7450F59-5E57-802D-0EC3-0FEA23EDE622}"/>
              </a:ext>
            </a:extLst>
          </p:cNvPr>
          <p:cNvSpPr>
            <a:spLocks noChangeArrowheads="1"/>
          </p:cNvSpPr>
          <p:nvPr/>
        </p:nvSpPr>
        <p:spPr bwMode="auto">
          <a:xfrm>
            <a:off x="155753" y="7853046"/>
            <a:ext cx="6407582" cy="1384995"/>
          </a:xfrm>
          <a:prstGeom prst="rect">
            <a:avLst/>
          </a:prstGeom>
          <a:noFill/>
          <a:ln>
            <a:noFill/>
          </a:ln>
          <a:effectLst/>
        </p:spPr>
        <p:txBody>
          <a:bodyPr vert="horz" wrap="square" lIns="228528" tIns="45720" rIns="91440" bIns="45720" numCol="1" anchor="ctr"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ja-JP" altLang="ja-JP" sz="1050" b="1" i="0" u="none" strike="noStrike" cap="none" normalizeH="0" baseline="0" dirty="0">
                <a:ln>
                  <a:noFill/>
                </a:ln>
                <a:effectLst/>
                <a:latin typeface="Helvetica" panose="020B0604020202020204" pitchFamily="34" charset="0"/>
                <a:cs typeface="Helvetica" panose="020B0604020202020204" pitchFamily="34" charset="0"/>
              </a:rPr>
              <a:t>補聴器からの音がブーンという</a:t>
            </a:r>
            <a:r>
              <a:rPr kumimoji="0" lang="ja-JP" altLang="en-US" sz="1050" b="1" i="0" u="none" strike="noStrike" cap="none" normalizeH="0" baseline="0" dirty="0">
                <a:ln>
                  <a:noFill/>
                </a:ln>
                <a:effectLst/>
                <a:latin typeface="Helvetica" panose="020B0604020202020204" pitchFamily="34" charset="0"/>
                <a:cs typeface="Helvetica" panose="020B0604020202020204" pitchFamily="34" charset="0"/>
              </a:rPr>
              <a:t>音や</a:t>
            </a:r>
            <a:r>
              <a:rPr kumimoji="0" lang="ja-JP" altLang="ja-JP" sz="1050" b="1" i="0" u="none" strike="noStrike" cap="none" normalizeH="0" baseline="0" dirty="0">
                <a:ln>
                  <a:noFill/>
                </a:ln>
                <a:effectLst/>
                <a:latin typeface="Helvetica" panose="020B0604020202020204" pitchFamily="34" charset="0"/>
                <a:cs typeface="Helvetica" panose="020B0604020202020204" pitchFamily="34" charset="0"/>
              </a:rPr>
              <a:t>パチパチという音（静的雑音）がする</a:t>
            </a:r>
            <a:endParaRPr kumimoji="0" lang="ja-JP" altLang="ja-JP" sz="1050" b="0" i="0" u="none" strike="noStrike" cap="none" normalizeH="0" baseline="0" dirty="0">
              <a:ln>
                <a:noFill/>
              </a:ln>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endParaRPr kumimoji="0" lang="en-US" altLang="ja-JP"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ja-JP"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バッテリーが低下している可能性があります</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バッテリーを交換するか、充電式</a:t>
            </a:r>
            <a:r>
              <a:rPr kumimoji="0" lang="ja-JP" altLang="en-US" sz="900" b="0" i="0" u="none" strike="noStrike" cap="none" normalizeH="0" baseline="0" dirty="0">
                <a:ln>
                  <a:noFill/>
                </a:ln>
                <a:solidFill>
                  <a:srgbClr val="FF0000"/>
                </a:solidFill>
                <a:effectLst/>
                <a:latin typeface="Helvetica" panose="020B0604020202020204" pitchFamily="34" charset="0"/>
                <a:cs typeface="Helvetica" panose="020B0604020202020204" pitchFamily="34" charset="0"/>
              </a:rPr>
              <a:t>補聴器</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の場合は充電器にセットします。</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バッテリーが正常に接触していない可能性があります</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柔らかい乾いた布でバッテリーを拭きます。</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デジタル機器の電磁波や携帯電話の電波塔など電磁場の干渉による影響の可能性があります。電磁場から離れてみて、補聴器が正しいプログラムを実行していることを確認してください。</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上記のいずれでも解決しない場合は、補聴器が損傷している可能性があります。トラブルの解決や補聴器の修理についてはお気軽にお電話ください。</a:t>
            </a:r>
            <a:endParaRPr kumimoji="0" lang="ja-JP" altLang="en-US" sz="900" b="0" i="0" u="none" strike="noStrike" cap="none" normalizeH="0" baseline="0" dirty="0">
              <a:ln>
                <a:noFill/>
              </a:ln>
              <a:solidFill>
                <a:schemeClr val="tx1"/>
              </a:solidFill>
              <a:effectLst/>
              <a:latin typeface="Arial" panose="020B0604020202020204" pitchFamily="34" charset="0"/>
            </a:endParaRPr>
          </a:p>
        </p:txBody>
      </p:sp>
      <p:sp>
        <p:nvSpPr>
          <p:cNvPr id="10" name="Rectangle 1">
            <a:extLst>
              <a:ext uri="{FF2B5EF4-FFF2-40B4-BE49-F238E27FC236}">
                <a16:creationId xmlns:a16="http://schemas.microsoft.com/office/drawing/2014/main" id="{3FCC3767-DBF0-CA36-19DF-9532AB877DB2}"/>
              </a:ext>
            </a:extLst>
          </p:cNvPr>
          <p:cNvSpPr>
            <a:spLocks noChangeArrowheads="1"/>
          </p:cNvSpPr>
          <p:nvPr/>
        </p:nvSpPr>
        <p:spPr bwMode="auto">
          <a:xfrm>
            <a:off x="155753" y="9180308"/>
            <a:ext cx="6359149" cy="1900520"/>
          </a:xfrm>
          <a:prstGeom prst="rect">
            <a:avLst/>
          </a:prstGeom>
          <a:noFill/>
          <a:ln>
            <a:noFill/>
          </a:ln>
          <a:effectLst/>
        </p:spPr>
        <p:txBody>
          <a:bodyPr vert="horz" wrap="square" lIns="228528" tIns="45720" rIns="91440" bIns="45720" numCol="1" anchor="ctr"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ja-JP" altLang="ja-JP" sz="1050" b="1" i="0" u="none" strike="noStrike" cap="none" normalizeH="0" baseline="0" dirty="0">
                <a:ln>
                  <a:noFill/>
                </a:ln>
                <a:effectLst/>
                <a:latin typeface="Helvetica" panose="020B0604020202020204" pitchFamily="34" charset="0"/>
                <a:cs typeface="Helvetica" panose="020B0604020202020204" pitchFamily="34" charset="0"/>
              </a:rPr>
              <a:t>補聴器の音量が十分ではありません</a:t>
            </a:r>
            <a:endParaRPr kumimoji="0" lang="en-US" altLang="ja-JP" sz="1050" b="1" i="0" u="none" strike="noStrike" cap="none" normalizeH="0" baseline="0" dirty="0">
              <a:ln>
                <a:noFill/>
              </a:ln>
              <a:effectLst/>
              <a:latin typeface="Helvetica" panose="020B0604020202020204" pitchFamily="34" charset="0"/>
              <a:cs typeface="Helvetica"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endParaRPr kumimoji="0" lang="ja-JP" altLang="ja-JP" sz="800" b="0" i="0" u="none" strike="noStrike" cap="none" normalizeH="0" baseline="0" dirty="0">
              <a:ln>
                <a:noFill/>
              </a:ln>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ja-JP" sz="900" b="0" i="0" u="none" strike="noStrike" cap="none" normalizeH="0" baseline="0" dirty="0">
                <a:ln>
                  <a:noFill/>
                </a:ln>
                <a:effectLst/>
                <a:latin typeface="Helvetica" panose="020B0604020202020204" pitchFamily="34" charset="0"/>
                <a:cs typeface="Helvetica" panose="020B0604020202020204" pitchFamily="34" charset="0"/>
              </a:rPr>
              <a:t>バッテリーが低下している可能性があります</a:t>
            </a:r>
            <a:r>
              <a:rPr kumimoji="0" lang="ja-JP" altLang="en-US" sz="900" b="0" i="0" u="none" strike="noStrike" cap="none" normalizeH="0" baseline="0" dirty="0">
                <a:ln>
                  <a:noFill/>
                </a:ln>
                <a:effectLst/>
                <a:latin typeface="Helvetica" panose="020B0604020202020204" pitchFamily="34" charset="0"/>
                <a:ea typeface="Helvetica" panose="020B0604020202020204" pitchFamily="34" charset="0"/>
                <a:cs typeface="Helvetica" panose="020B0604020202020204" pitchFamily="34" charset="0"/>
              </a:rPr>
              <a:t> </a:t>
            </a:r>
            <a:r>
              <a:rPr kumimoji="0" lang="en-US" altLang="ja-JP" sz="900" b="0" i="0" u="none" strike="noStrike" cap="none" normalizeH="0" baseline="0" dirty="0">
                <a:ln>
                  <a:noFill/>
                </a:ln>
                <a:effectLst/>
                <a:latin typeface="Helvetica" panose="020B0604020202020204" pitchFamily="34" charset="0"/>
                <a:ea typeface="Helvetica" panose="020B0604020202020204" pitchFamily="34" charset="0"/>
                <a:cs typeface="Helvetica" panose="020B0604020202020204" pitchFamily="34" charset="0"/>
              </a:rPr>
              <a:t>– </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バッテリーを交換し、正しく挿入されていることを確認してください。</a:t>
            </a:r>
            <a:r>
              <a:rPr kumimoji="0" lang="ja-JP" altLang="en-US" sz="900" b="0" i="0" u="none" strike="noStrike" cap="none" normalizeH="0" baseline="0" dirty="0">
                <a:ln>
                  <a:noFill/>
                </a:ln>
                <a:effectLst/>
                <a:latin typeface="Helvetica" panose="020B0604020202020204" pitchFamily="34" charset="0"/>
                <a:ea typeface="Helvetica" panose="020B0604020202020204" pitchFamily="34" charset="0"/>
                <a:cs typeface="Helvetica" panose="020B0604020202020204" pitchFamily="34" charset="0"/>
              </a:rPr>
              <a:t> </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また、充電式</a:t>
            </a:r>
            <a:r>
              <a:rPr kumimoji="0" lang="ja-JP" altLang="en-US" sz="900" b="0" i="0" u="none" strike="noStrike" cap="none" normalizeH="0" baseline="0" dirty="0">
                <a:ln>
                  <a:noFill/>
                </a:ln>
                <a:solidFill>
                  <a:srgbClr val="FF0000"/>
                </a:solidFill>
                <a:effectLst/>
                <a:latin typeface="Helvetica" panose="020B0604020202020204" pitchFamily="34" charset="0"/>
                <a:cs typeface="Helvetica" panose="020B0604020202020204" pitchFamily="34" charset="0"/>
              </a:rPr>
              <a:t>補聴器</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の場合は、充電器の上にセットします。</a:t>
            </a:r>
            <a:endParaRPr kumimoji="0" lang="ja-JP" altLang="en-US" sz="900" b="0" i="0" u="none" strike="noStrike" cap="none" normalizeH="0" baseline="0" dirty="0">
              <a:ln>
                <a:noFill/>
              </a:ln>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音が出る音孔部に耳垢などが詰まって音がブロックされている可能性がありますー補聴器本体あるいはモールド・ドームなどの音孔部を掃除してください。</a:t>
            </a:r>
            <a:endParaRPr kumimoji="0" lang="en-US" altLang="ja-JP" sz="900" b="0" i="0" u="none" strike="noStrike" cap="none" normalizeH="0" baseline="0" dirty="0">
              <a:ln>
                <a:noFill/>
              </a:ln>
              <a:effectLst/>
              <a:latin typeface="Helvetica" panose="020B0604020202020204" pitchFamily="34" charset="0"/>
              <a:cs typeface="Helvetica"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補聴器が正しく装着されていない可能性があります</a:t>
            </a:r>
            <a:r>
              <a:rPr kumimoji="0" lang="ja-JP" altLang="en-US"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補聴器を取り外し、耳に再度挿入してください。正しく装着されているかを鏡などで確認してください。</a:t>
            </a:r>
            <a:endParaRPr kumimoji="0" lang="ja-JP" altLang="en-US" sz="900" b="0" i="0" u="none" strike="noStrike" cap="none" normalizeH="0" baseline="0" dirty="0">
              <a:ln>
                <a:noFill/>
              </a:ln>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正しい設定になっていない可能性があります</a:t>
            </a:r>
            <a:r>
              <a:rPr kumimoji="0" lang="ja-JP" altLang="en-US"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音量コントロールとプログラムをチェックして、正しく設定されていることを確認してください。</a:t>
            </a:r>
            <a:endParaRPr kumimoji="0" lang="ja-JP" altLang="en-US" sz="900" b="0" i="0" u="none" strike="noStrike" cap="none" normalizeH="0" baseline="0" dirty="0">
              <a:ln>
                <a:noFill/>
              </a:ln>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過剰な耳垢がある可能性があります</a:t>
            </a:r>
            <a:r>
              <a:rPr kumimoji="0" lang="ja-JP" altLang="en-US"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かかりつけ医に連絡してください</a:t>
            </a:r>
            <a:endParaRPr kumimoji="0" lang="ja-JP" altLang="en-US" sz="900" b="0" i="0" u="none" strike="noStrike" cap="none" normalizeH="0" baseline="0" dirty="0">
              <a:ln>
                <a:noFill/>
              </a:ln>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購入したときから時間とともに聴力が低下している可能性があります</a:t>
            </a:r>
            <a:r>
              <a:rPr kumimoji="0" lang="en-US" altLang="ja-JP"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新日本補聴器グループの販売店</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にご連絡ください。</a:t>
            </a:r>
            <a:endParaRPr kumimoji="0" lang="ja-JP" altLang="en-US" sz="900" b="0" i="0" u="none" strike="noStrike" cap="none" normalizeH="0" baseline="0" dirty="0">
              <a:ln>
                <a:noFill/>
              </a:ln>
              <a:effectLst/>
              <a:latin typeface="Arial" panose="020B0604020202020204" pitchFamily="34" charset="0"/>
            </a:endParaRPr>
          </a:p>
        </p:txBody>
      </p:sp>
      <p:sp>
        <p:nvSpPr>
          <p:cNvPr id="12" name="Rectangle 3">
            <a:extLst>
              <a:ext uri="{FF2B5EF4-FFF2-40B4-BE49-F238E27FC236}">
                <a16:creationId xmlns:a16="http://schemas.microsoft.com/office/drawing/2014/main" id="{12FF95E8-D5A5-59A5-A168-2B771D2BD520}"/>
              </a:ext>
            </a:extLst>
          </p:cNvPr>
          <p:cNvSpPr>
            <a:spLocks noChangeArrowheads="1"/>
          </p:cNvSpPr>
          <p:nvPr/>
        </p:nvSpPr>
        <p:spPr bwMode="auto">
          <a:xfrm>
            <a:off x="200241" y="11126485"/>
            <a:ext cx="6431718" cy="946413"/>
          </a:xfrm>
          <a:prstGeom prst="rect">
            <a:avLst/>
          </a:prstGeom>
          <a:noFill/>
          <a:ln>
            <a:noFill/>
          </a:ln>
          <a:effectLst/>
        </p:spPr>
        <p:txBody>
          <a:bodyPr vert="horz" wrap="square" lIns="228528" tIns="45720" rIns="91440" bIns="45720" numCol="1" anchor="ctr"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ja-JP"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rPr>
              <a:t>補聴器からの音が歪んでいるか、クリアではありません</a:t>
            </a:r>
            <a:endParaRPr kumimoji="0" lang="ja-JP" altLang="ja-JP" sz="105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endParaRPr kumimoji="0" lang="en-US" altLang="ja-JP"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ja-JP"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バッテリーが低下している可能性があります</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バッテリーを交換するか、充電式</a:t>
            </a:r>
            <a:r>
              <a:rPr kumimoji="0" lang="ja-JP" altLang="en-US" sz="900" b="0" i="0" u="none" strike="noStrike" cap="none" normalizeH="0" baseline="0" dirty="0">
                <a:ln>
                  <a:noFill/>
                </a:ln>
                <a:solidFill>
                  <a:srgbClr val="FF0000"/>
                </a:solidFill>
                <a:effectLst/>
                <a:latin typeface="Helvetica" panose="020B0604020202020204" pitchFamily="34" charset="0"/>
                <a:cs typeface="Helvetica" panose="020B0604020202020204" pitchFamily="34" charset="0"/>
              </a:rPr>
              <a:t>補聴器</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の場合は充電器にセットします。</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バッテリーが接触していない可能性があります</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柔らかい乾いた布でバッテリーを拭きます。</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補聴器の再プログラムが必要な場合があります</a:t>
            </a:r>
            <a:r>
              <a:rPr kumimoji="0" lang="ja-JP" altLang="en-US"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 – </a:t>
            </a:r>
            <a:r>
              <a:rPr kumimoji="0" lang="ja-JP" altLang="en-US" sz="900" b="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新日本補聴器グループの販売店</a:t>
            </a:r>
            <a:r>
              <a:rPr kumimoji="0" lang="ja-JP" altLang="en-US" sz="900" b="0" u="none" strike="noStrike" cap="none" normalizeH="0" baseline="0" dirty="0">
                <a:ln>
                  <a:noFill/>
                </a:ln>
                <a:effectLst/>
                <a:latin typeface="Helvetica" panose="020B0604020202020204" pitchFamily="34" charset="0"/>
                <a:cs typeface="Helvetica" panose="020B0604020202020204" pitchFamily="34" charset="0"/>
              </a:rPr>
              <a:t>に</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お問い合わせください。</a:t>
            </a:r>
            <a:endParaRPr kumimoji="0" lang="ja-JP" altLang="en-US" sz="900" b="0" i="0" u="none" strike="noStrike" cap="none" normalizeH="0" baseline="0" dirty="0">
              <a:ln>
                <a:noFill/>
              </a:ln>
              <a:effectLst/>
              <a:latin typeface="Arial" panose="020B0604020202020204" pitchFamily="34" charset="0"/>
            </a:endParaRPr>
          </a:p>
        </p:txBody>
      </p:sp>
      <p:sp>
        <p:nvSpPr>
          <p:cNvPr id="13" name="Rectangle 4">
            <a:extLst>
              <a:ext uri="{FF2B5EF4-FFF2-40B4-BE49-F238E27FC236}">
                <a16:creationId xmlns:a16="http://schemas.microsoft.com/office/drawing/2014/main" id="{1AF579A5-3240-C65E-E6E4-A7DEE38390CB}"/>
              </a:ext>
            </a:extLst>
          </p:cNvPr>
          <p:cNvSpPr>
            <a:spLocks noChangeArrowheads="1"/>
          </p:cNvSpPr>
          <p:nvPr/>
        </p:nvSpPr>
        <p:spPr bwMode="auto">
          <a:xfrm>
            <a:off x="233501" y="12112701"/>
            <a:ext cx="6293707" cy="1284967"/>
          </a:xfrm>
          <a:prstGeom prst="rect">
            <a:avLst/>
          </a:prstGeom>
          <a:noFill/>
          <a:ln>
            <a:noFill/>
          </a:ln>
          <a:effectLst/>
        </p:spPr>
        <p:txBody>
          <a:bodyPr vert="horz" wrap="square" lIns="228528" tIns="45720" rIns="91440" bIns="45720" numCol="1" anchor="ctr"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ja-JP"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rPr>
              <a:t>補聴器</a:t>
            </a:r>
            <a:r>
              <a:rPr lang="ja-JP" altLang="en-US" sz="1050" b="1" dirty="0">
                <a:solidFill>
                  <a:srgbClr val="000000"/>
                </a:solidFill>
                <a:latin typeface="Helvetica" panose="020B0604020202020204" pitchFamily="34" charset="0"/>
                <a:cs typeface="Helvetica" panose="020B0604020202020204" pitchFamily="34" charset="0"/>
              </a:rPr>
              <a:t>から高周波の不快な音や</a:t>
            </a:r>
            <a:r>
              <a:rPr kumimoji="0" lang="ja-JP"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rPr>
              <a:t>ハウリングが発生します</a:t>
            </a:r>
            <a:endParaRPr kumimoji="0" lang="en-US"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endParaRPr kumimoji="0" lang="ja-JP" altLang="ja-JP" sz="4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ja-JP"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過剰な耳垢がある可能性があります</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かかりつけ医に連絡してください</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補聴器が正しく取り付けられていない可能性があります</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補聴器を再挿入し、鏡を使用して正しく挿入されているかどうかを確認してください。</a:t>
            </a: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耳の形が変化したことで補聴器がぴったりと入らなくなっている可能性があります</a:t>
            </a:r>
            <a:r>
              <a:rPr kumimoji="0" lang="ja-JP" altLang="en-US"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a:t>
            </a:r>
            <a:r>
              <a:rPr kumimoji="0" lang="ja-JP" altLang="en-US"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新日本補聴器グループの販売店</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にご連絡ください。</a:t>
            </a:r>
            <a:endParaRPr kumimoji="0" lang="ja-JP" altLang="en-US" sz="900" b="0" i="0" u="none" strike="noStrike" cap="none" normalizeH="0" baseline="0" dirty="0">
              <a:ln>
                <a:noFill/>
              </a:ln>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耳かけ型補聴器の場合、チューブに亀裂が入っている可能性があります。</a:t>
            </a:r>
            <a:r>
              <a:rPr kumimoji="0" lang="ja-JP" altLang="en-US" sz="900" b="0" i="0" u="none" strike="noStrike" cap="none" normalizeH="0" baseline="0" dirty="0">
                <a:ln>
                  <a:noFill/>
                </a:ln>
                <a:effectLst/>
                <a:latin typeface="Helvetica" panose="020B0604020202020204" pitchFamily="34" charset="0"/>
                <a:ea typeface="Helvetica" panose="020B0604020202020204" pitchFamily="34" charset="0"/>
                <a:cs typeface="ＭＳ Ｐゴシック" panose="020B0600070205080204" pitchFamily="50" charset="-128"/>
              </a:rPr>
              <a:t>新日本補聴器グループの販売店</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に持ち込んで修理を受けてください。店頭での修理が可能です。</a:t>
            </a:r>
            <a:endParaRPr kumimoji="0" lang="ja-JP" altLang="en-US" sz="900" b="0" i="0" u="none" strike="noStrike" cap="none" normalizeH="0" baseline="0" dirty="0">
              <a:ln>
                <a:noFill/>
              </a:ln>
              <a:effectLst/>
              <a:latin typeface="Arial" panose="020B0604020202020204" pitchFamily="34" charset="0"/>
            </a:endParaRPr>
          </a:p>
        </p:txBody>
      </p:sp>
      <p:sp>
        <p:nvSpPr>
          <p:cNvPr id="15" name="テキスト ボックス 14">
            <a:extLst>
              <a:ext uri="{FF2B5EF4-FFF2-40B4-BE49-F238E27FC236}">
                <a16:creationId xmlns:a16="http://schemas.microsoft.com/office/drawing/2014/main" id="{64EF9067-4563-A51E-9676-7DAF00E9F41D}"/>
              </a:ext>
            </a:extLst>
          </p:cNvPr>
          <p:cNvSpPr txBox="1"/>
          <p:nvPr/>
        </p:nvSpPr>
        <p:spPr>
          <a:xfrm>
            <a:off x="200241" y="13369229"/>
            <a:ext cx="6154057" cy="1431161"/>
          </a:xfrm>
          <a:prstGeom prst="rect">
            <a:avLst/>
          </a:prstGeom>
          <a:noFill/>
        </p:spPr>
        <p:txBody>
          <a:bodyPr wrap="square">
            <a:spAutoFit/>
          </a:bodyPr>
          <a:lstStyle/>
          <a:p>
            <a:pPr marL="114300" lvl="0">
              <a:buSzPts val="1000"/>
              <a:tabLst>
                <a:tab pos="457200" algn="l"/>
              </a:tabLst>
            </a:pPr>
            <a:r>
              <a:rPr lang="ja-JP" altLang="en-US" sz="1050" b="1" dirty="0">
                <a:effectLst/>
                <a:latin typeface="+mn-ea"/>
                <a:cs typeface="Helvetica" panose="020B0604020202020204" pitchFamily="34" charset="0"/>
              </a:rPr>
              <a:t>・</a:t>
            </a:r>
            <a:r>
              <a:rPr lang="ja-JP" altLang="ja-JP" sz="1050" b="1" dirty="0">
                <a:effectLst/>
                <a:latin typeface="+mn-ea"/>
                <a:cs typeface="Helvetica" panose="020B0604020202020204" pitchFamily="34" charset="0"/>
              </a:rPr>
              <a:t>補聴器が濡れてしまった</a:t>
            </a:r>
            <a:r>
              <a:rPr lang="en-US" altLang="ja-JP" sz="1050" b="1" dirty="0">
                <a:effectLst/>
                <a:latin typeface="+mn-ea"/>
                <a:cs typeface="ＭＳ Ｐゴシック" panose="020B0600070205080204" pitchFamily="50" charset="-128"/>
              </a:rPr>
              <a:t> </a:t>
            </a:r>
          </a:p>
          <a:p>
            <a:pPr marL="114300" lvl="0">
              <a:buSzPts val="1000"/>
              <a:tabLst>
                <a:tab pos="457200" algn="l"/>
              </a:tabLst>
            </a:pPr>
            <a:r>
              <a:rPr lang="ja-JP" altLang="en-US" sz="1350" dirty="0">
                <a:latin typeface="Helvetica" panose="020B0604020202020204" pitchFamily="34" charset="0"/>
                <a:ea typeface="ＭＳ Ｐゴシック" panose="020B0600070205080204" pitchFamily="50" charset="-128"/>
                <a:cs typeface="Helvetica" panose="020B0604020202020204" pitchFamily="34" charset="0"/>
              </a:rPr>
              <a:t>　　　　</a:t>
            </a:r>
            <a:r>
              <a:rPr lang="ja-JP" altLang="ja-JP" sz="900" dirty="0">
                <a:effectLst/>
                <a:latin typeface="Helvetica" panose="020B0604020202020204" pitchFamily="34" charset="0"/>
                <a:ea typeface="ＭＳ Ｐゴシック" panose="020B0600070205080204" pitchFamily="50" charset="-128"/>
                <a:cs typeface="Helvetica" panose="020B0604020202020204" pitchFamily="34" charset="0"/>
              </a:rPr>
              <a:t>できるだけ早く補聴器を水から取り出し、次の手順に従ってください。</a:t>
            </a:r>
            <a:endParaRPr lang="en-US" altLang="ja-JP" sz="900" dirty="0">
              <a:effectLst/>
              <a:latin typeface="Helvetica" panose="020B0604020202020204" pitchFamily="34" charset="0"/>
              <a:ea typeface="ＭＳ Ｐゴシック" panose="020B0600070205080204" pitchFamily="50" charset="-128"/>
              <a:cs typeface="Helvetica" panose="020B0604020202020204" pitchFamily="34" charset="0"/>
            </a:endParaRPr>
          </a:p>
          <a:p>
            <a:pPr marL="114300" lvl="0">
              <a:buSzPts val="1000"/>
              <a:tabLst>
                <a:tab pos="457200" algn="l"/>
              </a:tabLst>
            </a:pPr>
            <a:endParaRPr lang="ja-JP" altLang="ja-JP" sz="9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lvl="1">
              <a:buSzPts val="1000"/>
              <a:tabLst>
                <a:tab pos="457200" algn="l"/>
              </a:tabLst>
            </a:pPr>
            <a:r>
              <a:rPr lang="en-US" altLang="ja-JP" sz="900" dirty="0">
                <a:effectLst/>
                <a:latin typeface="Helvetica" panose="020B0604020202020204" pitchFamily="34" charset="0"/>
                <a:ea typeface="ＭＳ Ｐゴシック" panose="020B0600070205080204" pitchFamily="50" charset="-128"/>
                <a:cs typeface="Helvetica" panose="020B0604020202020204" pitchFamily="34" charset="0"/>
              </a:rPr>
              <a:t>1</a:t>
            </a:r>
            <a:r>
              <a:rPr lang="ja-JP" altLang="en-US" sz="900" dirty="0">
                <a:effectLst/>
                <a:latin typeface="Helvetica" panose="020B0604020202020204" pitchFamily="34" charset="0"/>
                <a:ea typeface="ＭＳ Ｐゴシック" panose="020B0600070205080204" pitchFamily="50" charset="-128"/>
                <a:cs typeface="Helvetica" panose="020B0604020202020204" pitchFamily="34" charset="0"/>
              </a:rPr>
              <a:t>．</a:t>
            </a:r>
            <a:r>
              <a:rPr lang="ja-JP" altLang="ja-JP" sz="900" dirty="0">
                <a:effectLst/>
                <a:latin typeface="Helvetica" panose="020B0604020202020204" pitchFamily="34" charset="0"/>
                <a:ea typeface="ＭＳ Ｐゴシック" panose="020B0600070205080204" pitchFamily="50" charset="-128"/>
                <a:cs typeface="Helvetica" panose="020B0604020202020204" pitchFamily="34" charset="0"/>
              </a:rPr>
              <a:t>バッテリードアを開けてバッテリーを取り外します。</a:t>
            </a:r>
            <a:endParaRPr lang="ja-JP" altLang="ja-JP" sz="9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lvl="1">
              <a:buSzPts val="1000"/>
              <a:tabLst>
                <a:tab pos="457200" algn="l"/>
              </a:tabLst>
            </a:pPr>
            <a:r>
              <a:rPr lang="en-US" altLang="ja-JP" sz="900" dirty="0">
                <a:effectLst/>
                <a:latin typeface="Helvetica" panose="020B0604020202020204" pitchFamily="34" charset="0"/>
                <a:ea typeface="ＭＳ Ｐゴシック" panose="020B0600070205080204" pitchFamily="50" charset="-128"/>
                <a:cs typeface="Helvetica" panose="020B0604020202020204" pitchFamily="34" charset="0"/>
              </a:rPr>
              <a:t>2</a:t>
            </a:r>
            <a:r>
              <a:rPr lang="ja-JP" altLang="en-US" sz="900" dirty="0">
                <a:effectLst/>
                <a:latin typeface="Helvetica" panose="020B0604020202020204" pitchFamily="34" charset="0"/>
                <a:ea typeface="ＭＳ Ｐゴシック" panose="020B0600070205080204" pitchFamily="50" charset="-128"/>
                <a:cs typeface="Helvetica" panose="020B0604020202020204" pitchFamily="34" charset="0"/>
              </a:rPr>
              <a:t>．</a:t>
            </a:r>
            <a:r>
              <a:rPr lang="ja-JP" altLang="ja-JP" sz="900" dirty="0">
                <a:effectLst/>
                <a:latin typeface="Helvetica" panose="020B0604020202020204" pitchFamily="34" charset="0"/>
                <a:ea typeface="ＭＳ Ｐゴシック" panose="020B0600070205080204" pitchFamily="50" charset="-128"/>
                <a:cs typeface="Helvetica" panose="020B0604020202020204" pitchFamily="34" charset="0"/>
              </a:rPr>
              <a:t>補聴器をタオルで拭き、軽く振って水分を取り除きます。</a:t>
            </a:r>
            <a:endParaRPr lang="ja-JP" altLang="ja-JP" sz="9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lvl="1">
              <a:buSzPts val="1000"/>
              <a:tabLst>
                <a:tab pos="457200" algn="l"/>
              </a:tabLst>
            </a:pPr>
            <a:r>
              <a:rPr lang="en-US" altLang="ja-JP" sz="900" dirty="0">
                <a:effectLst/>
                <a:latin typeface="Helvetica" panose="020B0604020202020204" pitchFamily="34" charset="0"/>
                <a:ea typeface="ＭＳ Ｐゴシック" panose="020B0600070205080204" pitchFamily="50" charset="-128"/>
                <a:cs typeface="Helvetica" panose="020B0604020202020204" pitchFamily="34" charset="0"/>
              </a:rPr>
              <a:t>3</a:t>
            </a:r>
            <a:r>
              <a:rPr lang="ja-JP" altLang="en-US" sz="900" dirty="0">
                <a:effectLst/>
                <a:latin typeface="Helvetica" panose="020B0604020202020204" pitchFamily="34" charset="0"/>
                <a:ea typeface="ＭＳ Ｐゴシック" panose="020B0600070205080204" pitchFamily="50" charset="-128"/>
                <a:cs typeface="Helvetica" panose="020B0604020202020204" pitchFamily="34" charset="0"/>
              </a:rPr>
              <a:t>．</a:t>
            </a:r>
            <a:r>
              <a:rPr lang="ja-JP" altLang="ja-JP" sz="900" dirty="0">
                <a:effectLst/>
                <a:latin typeface="Helvetica" panose="020B0604020202020204" pitchFamily="34" charset="0"/>
                <a:ea typeface="ＭＳ Ｐゴシック" panose="020B0600070205080204" pitchFamily="50" charset="-128"/>
                <a:cs typeface="Helvetica" panose="020B0604020202020204" pitchFamily="34" charset="0"/>
              </a:rPr>
              <a:t>補聴器内の水の量に応じて、補聴器を</a:t>
            </a:r>
            <a:r>
              <a:rPr lang="en-US" altLang="ja-JP" sz="900" dirty="0">
                <a:effectLst/>
                <a:latin typeface="Helvetica" panose="020B0604020202020204" pitchFamily="34" charset="0"/>
                <a:ea typeface="ＭＳ Ｐゴシック" panose="020B0600070205080204" pitchFamily="50" charset="-128"/>
                <a:cs typeface="Times New Roman" panose="02020603050405020304" pitchFamily="18" charset="0"/>
              </a:rPr>
              <a:t> 1 </a:t>
            </a:r>
            <a:r>
              <a:rPr lang="ja-JP" altLang="ja-JP" sz="900" dirty="0">
                <a:effectLst/>
                <a:latin typeface="Helvetica" panose="020B0604020202020204" pitchFamily="34" charset="0"/>
                <a:ea typeface="ＭＳ Ｐゴシック" panose="020B0600070205080204" pitchFamily="50" charset="-128"/>
                <a:cs typeface="Helvetica" panose="020B0604020202020204" pitchFamily="34" charset="0"/>
              </a:rPr>
              <a:t>～</a:t>
            </a:r>
            <a:r>
              <a:rPr lang="en-US" altLang="ja-JP" sz="900" dirty="0">
                <a:effectLst/>
                <a:latin typeface="Helvetica" panose="020B0604020202020204" pitchFamily="34" charset="0"/>
                <a:ea typeface="ＭＳ Ｐゴシック" panose="020B0600070205080204" pitchFamily="50" charset="-128"/>
                <a:cs typeface="Times New Roman" panose="02020603050405020304" pitchFamily="18" charset="0"/>
              </a:rPr>
              <a:t> 2 </a:t>
            </a:r>
            <a:r>
              <a:rPr lang="ja-JP" altLang="ja-JP" sz="900" dirty="0">
                <a:effectLst/>
                <a:latin typeface="Helvetica" panose="020B0604020202020204" pitchFamily="34" charset="0"/>
                <a:ea typeface="ＭＳ Ｐゴシック" panose="020B0600070205080204" pitchFamily="50" charset="-128"/>
                <a:cs typeface="Helvetica" panose="020B0604020202020204" pitchFamily="34" charset="0"/>
              </a:rPr>
              <a:t>日間乾燥させます。バッテリードアが開いていることを確認し、</a:t>
            </a:r>
            <a:r>
              <a:rPr lang="ja-JP" altLang="en-US" sz="900" dirty="0">
                <a:effectLst/>
                <a:latin typeface="Helvetica" panose="020B0604020202020204" pitchFamily="34" charset="0"/>
                <a:ea typeface="ＭＳ Ｐゴシック" panose="020B0600070205080204" pitchFamily="50" charset="-128"/>
                <a:cs typeface="Helvetica" panose="020B0604020202020204" pitchFamily="34" charset="0"/>
              </a:rPr>
              <a:t>お手元に補聴器の乾燥機をお持ちの場合はバッテリードアを開けた状態で補聴器を乾燥させてください</a:t>
            </a:r>
            <a:r>
              <a:rPr lang="ja-JP" altLang="ja-JP" sz="900" dirty="0">
                <a:effectLst/>
                <a:latin typeface="Helvetica" panose="020B0604020202020204" pitchFamily="34" charset="0"/>
                <a:ea typeface="ＭＳ Ｐゴシック" panose="020B0600070205080204" pitchFamily="50" charset="-128"/>
                <a:cs typeface="Helvetica" panose="020B0604020202020204" pitchFamily="34" charset="0"/>
              </a:rPr>
              <a:t>。</a:t>
            </a:r>
            <a:endParaRPr lang="ja-JP" altLang="ja-JP" sz="9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lvl="1">
              <a:buSzPts val="1000"/>
              <a:tabLst>
                <a:tab pos="457200" algn="l"/>
              </a:tabLst>
            </a:pPr>
            <a:r>
              <a:rPr lang="en-US" altLang="ja-JP" sz="900" dirty="0">
                <a:effectLst/>
                <a:latin typeface="Helvetica" panose="020B0604020202020204" pitchFamily="34" charset="0"/>
                <a:ea typeface="ＭＳ Ｐゴシック" panose="020B0600070205080204" pitchFamily="50" charset="-128"/>
                <a:cs typeface="Helvetica" panose="020B0604020202020204" pitchFamily="34" charset="0"/>
              </a:rPr>
              <a:t>4</a:t>
            </a:r>
            <a:r>
              <a:rPr lang="ja-JP" altLang="en-US" sz="900" dirty="0">
                <a:effectLst/>
                <a:latin typeface="Helvetica" panose="020B0604020202020204" pitchFamily="34" charset="0"/>
                <a:ea typeface="ＭＳ Ｐゴシック" panose="020B0600070205080204" pitchFamily="50" charset="-128"/>
                <a:cs typeface="Helvetica" panose="020B0604020202020204" pitchFamily="34" charset="0"/>
              </a:rPr>
              <a:t>．</a:t>
            </a:r>
            <a:r>
              <a:rPr lang="ja-JP" altLang="ja-JP" sz="900" dirty="0">
                <a:effectLst/>
                <a:latin typeface="Helvetica" panose="020B0604020202020204" pitchFamily="34" charset="0"/>
                <a:ea typeface="ＭＳ Ｐゴシック" panose="020B0600070205080204" pitchFamily="50" charset="-128"/>
                <a:cs typeface="Helvetica" panose="020B0604020202020204" pitchFamily="34" charset="0"/>
              </a:rPr>
              <a:t>これでも問題が解決しない場合は、修理のために補聴器をメーカーに送ることができるよう、弊社までご連絡ください。</a:t>
            </a:r>
            <a:endParaRPr lang="ja-JP" altLang="ja-JP" sz="9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
        <p:nvSpPr>
          <p:cNvPr id="18" name="Rectangle 2">
            <a:extLst>
              <a:ext uri="{FF2B5EF4-FFF2-40B4-BE49-F238E27FC236}">
                <a16:creationId xmlns:a16="http://schemas.microsoft.com/office/drawing/2014/main" id="{F08E15F2-03A3-0A35-33C8-FA0BA2CFDED6}"/>
              </a:ext>
            </a:extLst>
          </p:cNvPr>
          <p:cNvSpPr>
            <a:spLocks noChangeArrowheads="1"/>
          </p:cNvSpPr>
          <p:nvPr/>
        </p:nvSpPr>
        <p:spPr bwMode="auto">
          <a:xfrm>
            <a:off x="225430" y="15552066"/>
            <a:ext cx="6255884" cy="946413"/>
          </a:xfrm>
          <a:prstGeom prst="rect">
            <a:avLst/>
          </a:prstGeom>
          <a:noFill/>
          <a:ln>
            <a:noFill/>
          </a:ln>
          <a:effectLst/>
        </p:spPr>
        <p:txBody>
          <a:bodyPr vert="horz" wrap="square" lIns="228528"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tab pos="457200" algn="l"/>
              </a:tabLst>
            </a:pPr>
            <a:r>
              <a:rPr kumimoji="0" lang="en-US"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rPr>
              <a:t>Q:</a:t>
            </a:r>
            <a:r>
              <a:rPr kumimoji="0" lang="ja-JP"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rPr>
              <a:t>近くで補聴器の調整や修理をどこで受けられますか</a:t>
            </a:r>
            <a:r>
              <a:rPr kumimoji="0" lang="en-US" altLang="ja-JP" sz="1050" b="1" i="0" u="none" strike="noStrike" cap="none" normalizeH="0" baseline="0" dirty="0">
                <a:ln>
                  <a:noFill/>
                </a:ln>
                <a:solidFill>
                  <a:srgbClr val="000000"/>
                </a:solidFill>
                <a:effectLst/>
                <a:ea typeface="Helvetica" panose="020B0604020202020204" pitchFamily="34" charset="0"/>
                <a:cs typeface="ＭＳ Ｐゴシック" panose="020B0600070205080204" pitchFamily="50" charset="-128"/>
              </a:rPr>
              <a:t>?</a:t>
            </a:r>
            <a:endParaRPr kumimoji="0" lang="en-US" altLang="ja-JP" sz="105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ja-JP"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ja-JP" sz="900" b="0" i="0" u="none" strike="noStrike" cap="none" normalizeH="0" baseline="0" dirty="0">
                <a:ln>
                  <a:noFill/>
                </a:ln>
                <a:effectLst/>
                <a:latin typeface="Helvetica" panose="020B0604020202020204" pitchFamily="34" charset="0"/>
                <a:cs typeface="Helvetica" panose="020B0604020202020204" pitchFamily="34" charset="0"/>
              </a:rPr>
              <a:t>A:</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新日本補聴器グループの販売店は日本全国に</a:t>
            </a:r>
            <a:r>
              <a:rPr kumimoji="0" lang="ja-JP" altLang="en-US" sz="900" b="0" i="0" u="none" strike="noStrike" cap="none" normalizeH="0" baseline="0" dirty="0">
                <a:ln>
                  <a:noFill/>
                </a:ln>
                <a:effectLst/>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effectLst/>
                <a:ea typeface="Helvetica" panose="020B0604020202020204" pitchFamily="34" charset="0"/>
                <a:cs typeface="ＭＳ Ｐゴシック" panose="020B0600070205080204" pitchFamily="50" charset="-128"/>
              </a:rPr>
              <a:t>80</a:t>
            </a:r>
            <a:r>
              <a:rPr kumimoji="0" lang="ja-JP" altLang="en-US" sz="900" b="0" i="0" u="none" strike="noStrike" cap="none" normalizeH="0" baseline="0" dirty="0">
                <a:ln>
                  <a:noFill/>
                </a:ln>
                <a:effectLst/>
                <a:ea typeface="Helvetica" panose="020B0604020202020204" pitchFamily="34" charset="0"/>
                <a:cs typeface="ＭＳ Ｐゴシック" panose="020B0600070205080204" pitchFamily="50" charset="-128"/>
              </a:rPr>
              <a:t>店舗</a:t>
            </a:r>
            <a:r>
              <a:rPr kumimoji="0" lang="en-US" altLang="ja-JP" sz="900" b="0" i="0" u="none" strike="noStrike" cap="none" normalizeH="0" baseline="0" dirty="0">
                <a:ln>
                  <a:noFill/>
                </a:ln>
                <a:effectLst/>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以上あり、補聴器の修理や調整を受けることができます。店舗検索機能を利用して、お近くの販売店を見つけてください</a:t>
            </a:r>
            <a:r>
              <a:rPr lang="ja-JP" altLang="en-US" sz="900" dirty="0">
                <a:latin typeface="Helvetica" panose="020B0604020202020204" pitchFamily="34" charset="0"/>
                <a:cs typeface="Helvetica" panose="020B0604020202020204" pitchFamily="34" charset="0"/>
              </a:rPr>
              <a:t>。</a:t>
            </a:r>
            <a:endParaRPr lang="en-US" altLang="ja-JP" sz="900" dirty="0">
              <a:latin typeface="Helvetica" panose="020B0604020202020204" pitchFamily="34" charset="0"/>
              <a:cs typeface="Helvetica"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457200" algn="l"/>
              </a:tabLst>
            </a:pPr>
            <a:br>
              <a:rPr kumimoji="0" lang="en-US" altLang="ja-JP" sz="900" b="0" i="0" u="none" strike="noStrike" cap="none" normalizeH="0" baseline="0" dirty="0">
                <a:ln>
                  <a:noFill/>
                </a:ln>
                <a:solidFill>
                  <a:srgbClr val="49443D"/>
                </a:solidFill>
                <a:effectLst/>
                <a:ea typeface="Helvetica" panose="020B0604020202020204" pitchFamily="34" charset="0"/>
                <a:cs typeface="ＭＳ Ｐゴシック" panose="020B0600070205080204" pitchFamily="50" charset="-128"/>
              </a:rPr>
            </a:br>
            <a:endParaRPr kumimoji="0" lang="ja-JP" altLang="en-US" sz="900" b="0" i="0" u="none" strike="noStrike" cap="none" normalizeH="0" baseline="0" dirty="0">
              <a:ln>
                <a:noFill/>
              </a:ln>
              <a:solidFill>
                <a:schemeClr val="tx1"/>
              </a:solidFill>
              <a:effectLst/>
              <a:latin typeface="Arial" panose="020B0604020202020204" pitchFamily="34" charset="0"/>
            </a:endParaRPr>
          </a:p>
        </p:txBody>
      </p:sp>
      <p:sp>
        <p:nvSpPr>
          <p:cNvPr id="19" name="Rectangle 3">
            <a:extLst>
              <a:ext uri="{FF2B5EF4-FFF2-40B4-BE49-F238E27FC236}">
                <a16:creationId xmlns:a16="http://schemas.microsoft.com/office/drawing/2014/main" id="{D7DA6659-5DE9-14D6-AF7F-3568E76BD67C}"/>
              </a:ext>
            </a:extLst>
          </p:cNvPr>
          <p:cNvSpPr>
            <a:spLocks noChangeArrowheads="1"/>
          </p:cNvSpPr>
          <p:nvPr/>
        </p:nvSpPr>
        <p:spPr bwMode="auto">
          <a:xfrm>
            <a:off x="200241" y="16556288"/>
            <a:ext cx="6186272" cy="1361911"/>
          </a:xfrm>
          <a:prstGeom prst="rect">
            <a:avLst/>
          </a:prstGeom>
          <a:noFill/>
          <a:ln>
            <a:noFill/>
          </a:ln>
          <a:effectLst/>
        </p:spPr>
        <p:txBody>
          <a:bodyPr vert="horz" wrap="square" lIns="228528" tIns="45720" rIns="91440" bIns="45720" numCol="1" anchor="ctr"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tab pos="914400" algn="l"/>
              </a:tabLst>
            </a:pPr>
            <a:r>
              <a:rPr kumimoji="0" lang="en-US"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rPr>
              <a:t>Q:</a:t>
            </a:r>
            <a:r>
              <a:rPr kumimoji="0" lang="ja-JP" altLang="ja-JP" sz="1050" b="1" i="0" u="none" strike="noStrike" cap="none" normalizeH="0" baseline="0" dirty="0">
                <a:ln>
                  <a:noFill/>
                </a:ln>
                <a:solidFill>
                  <a:srgbClr val="000000"/>
                </a:solidFill>
                <a:effectLst/>
                <a:latin typeface="Helvetica" panose="020B0604020202020204" pitchFamily="34" charset="0"/>
                <a:cs typeface="Helvetica" panose="020B0604020202020204" pitchFamily="34" charset="0"/>
              </a:rPr>
              <a:t>補聴器の音量を調整するにはどうすればよいですか</a:t>
            </a:r>
            <a:r>
              <a:rPr kumimoji="0" lang="en-US" altLang="ja-JP" sz="1050" b="1" i="0" u="none" strike="noStrike" cap="none" normalizeH="0" baseline="0" dirty="0">
                <a:ln>
                  <a:noFill/>
                </a:ln>
                <a:solidFill>
                  <a:srgbClr val="000000"/>
                </a:solidFill>
                <a:effectLst/>
                <a:latin typeface="Helvetica" panose="020B0604020202020204" pitchFamily="34" charset="0"/>
                <a:ea typeface="Helvetica" panose="020B0604020202020204" pitchFamily="34" charset="0"/>
                <a:cs typeface="ＭＳ Ｐゴシック" panose="020B0600070205080204" pitchFamily="50" charset="-128"/>
              </a:rPr>
              <a:t>?</a:t>
            </a:r>
            <a:endParaRPr kumimoji="0" lang="en-US" altLang="ja-JP" sz="105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altLang="ja-JP"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A:</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最新の補聴器のほとんどは、周囲の環境</a:t>
            </a:r>
            <a:r>
              <a:rPr kumimoji="0" lang="ja-JP" altLang="en-US"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静かな環境と騒がしい環境</a:t>
            </a:r>
            <a:r>
              <a:rPr kumimoji="0" lang="en-US" altLang="ja-JP" sz="900" b="0"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に基づいて音量を自動的に調整します。音量を手動で調整したい場合は、耳かけ型補聴器および耳内型補聴器で次の操作を行うことができます。</a:t>
            </a:r>
            <a:endParaRPr kumimoji="0" lang="en-US" altLang="ja-JP"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ja-JP" altLang="en-US" sz="9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1"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耳かけ型補聴器</a:t>
            </a:r>
            <a:r>
              <a:rPr kumimoji="0" lang="en-US" altLang="ja-JP" sz="900" b="1"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補聴器の背面にあるボタンを押すことで、音量を簡単に調整できます。正確な</a:t>
            </a:r>
            <a:r>
              <a:rPr kumimoji="0" lang="ja-JP" altLang="en-US" sz="900" b="0" i="0" u="none" strike="noStrike" cap="none" normalizeH="0" baseline="0" dirty="0">
                <a:ln>
                  <a:noFill/>
                </a:ln>
                <a:solidFill>
                  <a:srgbClr val="FF0000"/>
                </a:solidFill>
                <a:effectLst/>
                <a:latin typeface="Helvetica" panose="020B0604020202020204" pitchFamily="34" charset="0"/>
                <a:cs typeface="Helvetica" panose="020B0604020202020204" pitchFamily="34" charset="0"/>
              </a:rPr>
              <a:t>操作</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手順は補聴器のモデルによって異なるため、詳細については</a:t>
            </a:r>
            <a:r>
              <a:rPr kumimoji="0" lang="ja-JP" altLang="en-US" sz="900" b="0" i="0" u="none" strike="noStrike" cap="none" normalizeH="0" baseline="0" dirty="0">
                <a:ln>
                  <a:noFill/>
                </a:ln>
                <a:solidFill>
                  <a:srgbClr val="FF0000"/>
                </a:solidFill>
                <a:effectLst/>
                <a:latin typeface="Helvetica" panose="020B0604020202020204" pitchFamily="34" charset="0"/>
                <a:cs typeface="Helvetica" panose="020B0604020202020204" pitchFamily="34" charset="0"/>
              </a:rPr>
              <a:t>補聴器</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の説明書をお読みください。</a:t>
            </a:r>
            <a:endParaRPr kumimoji="0" lang="ja-JP" altLang="en-US" sz="900" b="0" i="0" u="none" strike="noStrike" cap="none" normalizeH="0" baseline="0" dirty="0">
              <a:ln>
                <a:noFill/>
              </a:ln>
              <a:solidFill>
                <a:schemeClr val="tx1"/>
              </a:solidFill>
              <a:effectLst/>
              <a:cs typeface="ＭＳ Ｐゴシック" panose="020B0600070205080204" pitchFamily="50" charset="-128"/>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1"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耳あな型補聴器</a:t>
            </a:r>
            <a:r>
              <a:rPr kumimoji="0" lang="en-US" altLang="ja-JP" sz="900" b="1" i="0" u="none" strike="noStrike" cap="none" normalizeH="0" baseline="0" dirty="0">
                <a:ln>
                  <a:noFill/>
                </a:ln>
                <a:solidFill>
                  <a:srgbClr val="49443D"/>
                </a:solidFill>
                <a:effectLst/>
                <a:latin typeface="Helvetica" panose="020B0604020202020204" pitchFamily="34" charset="0"/>
                <a:ea typeface="Helvetica" panose="020B0604020202020204" pitchFamily="34" charset="0"/>
                <a:cs typeface="ＭＳ Ｐゴシック" panose="020B0600070205080204" pitchFamily="50" charset="-128"/>
              </a:rPr>
              <a:t>: </a:t>
            </a:r>
            <a:r>
              <a:rPr kumimoji="0" lang="ja-JP" altLang="en-US" sz="900" b="0" i="0" u="none" strike="noStrike" cap="none" normalizeH="0" baseline="0" dirty="0">
                <a:ln>
                  <a:noFill/>
                </a:ln>
                <a:solidFill>
                  <a:srgbClr val="49443D"/>
                </a:solidFill>
                <a:effectLst/>
                <a:latin typeface="Helvetica" panose="020B0604020202020204" pitchFamily="34" charset="0"/>
                <a:cs typeface="Helvetica" panose="020B0604020202020204" pitchFamily="34" charset="0"/>
              </a:rPr>
              <a:t>耳の中から補聴器を取り外し、音量ボタンを見つけて音量を調整します。</a:t>
            </a:r>
            <a:endParaRPr kumimoji="0" lang="ja-JP" altLang="en-US" sz="900" b="0" i="0" u="none" strike="noStrike" cap="none" normalizeH="0" baseline="0" dirty="0">
              <a:ln>
                <a:noFill/>
              </a:ln>
              <a:solidFill>
                <a:schemeClr val="tx1"/>
              </a:solidFill>
              <a:effectLst/>
              <a:cs typeface="ＭＳ Ｐゴシック" panose="020B0600070205080204" pitchFamily="50" charset="-128"/>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14400" algn="l"/>
              </a:tabLst>
            </a:pPr>
            <a:r>
              <a:rPr kumimoji="0" lang="ja-JP" altLang="en-US" sz="900" b="0" i="0" u="none" strike="noStrike" cap="none" normalizeH="0" baseline="0" dirty="0">
                <a:ln>
                  <a:noFill/>
                </a:ln>
                <a:effectLst/>
                <a:latin typeface="Helvetica" panose="020B0604020202020204" pitchFamily="34" charset="0"/>
                <a:cs typeface="Helvetica" panose="020B0604020202020204" pitchFamily="34" charset="0"/>
              </a:rPr>
              <a:t>一部の補聴器には、スマートフォンアプリから補聴器の音量を調整できるアプリが付属しています。</a:t>
            </a:r>
            <a:endParaRPr kumimoji="0" lang="ja-JP" altLang="en-US" sz="900" b="0" i="0" u="none" strike="noStrike" cap="none" normalizeH="0" baseline="0" dirty="0">
              <a:ln>
                <a:noFill/>
              </a:ln>
              <a:effectLst/>
              <a:latin typeface="Arial" panose="020B0604020202020204" pitchFamily="34" charset="0"/>
            </a:endParaRPr>
          </a:p>
        </p:txBody>
      </p:sp>
      <p:sp>
        <p:nvSpPr>
          <p:cNvPr id="20" name="テキスト ボックス 19">
            <a:extLst>
              <a:ext uri="{FF2B5EF4-FFF2-40B4-BE49-F238E27FC236}">
                <a16:creationId xmlns:a16="http://schemas.microsoft.com/office/drawing/2014/main" id="{1983AA9E-1891-0C25-3ED9-F45BDAE4A7AC}"/>
              </a:ext>
            </a:extLst>
          </p:cNvPr>
          <p:cNvSpPr txBox="1"/>
          <p:nvPr/>
        </p:nvSpPr>
        <p:spPr>
          <a:xfrm>
            <a:off x="249731" y="18031819"/>
            <a:ext cx="5994400" cy="746358"/>
          </a:xfrm>
          <a:prstGeom prst="rect">
            <a:avLst/>
          </a:prstGeom>
          <a:noFill/>
        </p:spPr>
        <p:txBody>
          <a:bodyPr wrap="square">
            <a:spAutoFit/>
          </a:bodyPr>
          <a:lstStyle/>
          <a:p>
            <a:pPr marL="114300" lvl="0">
              <a:buSzPts val="1000"/>
              <a:tabLst>
                <a:tab pos="457200" algn="l"/>
              </a:tabLst>
            </a:pPr>
            <a:r>
              <a:rPr lang="en-US" altLang="ja-JP" sz="1050" b="1" dirty="0">
                <a:solidFill>
                  <a:srgbClr val="000000"/>
                </a:solidFill>
                <a:latin typeface="+mn-ea"/>
                <a:cs typeface="Helvetica" panose="020B0604020202020204" pitchFamily="34" charset="0"/>
              </a:rPr>
              <a:t>Q:</a:t>
            </a:r>
            <a:r>
              <a:rPr lang="ja-JP" altLang="ja-JP" sz="1050" b="1" dirty="0">
                <a:solidFill>
                  <a:srgbClr val="000000"/>
                </a:solidFill>
                <a:effectLst/>
                <a:latin typeface="+mn-ea"/>
                <a:cs typeface="Helvetica" panose="020B0604020202020204" pitchFamily="34" charset="0"/>
              </a:rPr>
              <a:t>補聴器の設定は再プログラムできますか</a:t>
            </a:r>
            <a:r>
              <a:rPr lang="en-US" altLang="ja-JP" sz="1050" b="1" dirty="0">
                <a:solidFill>
                  <a:srgbClr val="000000"/>
                </a:solidFill>
                <a:effectLst/>
                <a:latin typeface="+mn-ea"/>
                <a:cs typeface="ＭＳ Ｐゴシック" panose="020B0600070205080204" pitchFamily="50" charset="-128"/>
              </a:rPr>
              <a:t>? </a:t>
            </a:r>
          </a:p>
          <a:p>
            <a:pPr marL="114300" lvl="0">
              <a:buSzPts val="1000"/>
              <a:tabLst>
                <a:tab pos="457200" algn="l"/>
              </a:tabLst>
            </a:pPr>
            <a:endParaRPr lang="en-US" altLang="ja-JP" sz="1400" dirty="0">
              <a:solidFill>
                <a:srgbClr val="49443D"/>
              </a:solidFill>
              <a:latin typeface="Helvetica" panose="020B0604020202020204" pitchFamily="34" charset="0"/>
              <a:ea typeface="ＭＳ Ｐゴシック" panose="020B0600070205080204" pitchFamily="50" charset="-128"/>
              <a:cs typeface="Helvetica" panose="020B0604020202020204" pitchFamily="34" charset="0"/>
            </a:endParaRPr>
          </a:p>
          <a:p>
            <a:pPr marL="114300" lvl="0">
              <a:buSzPts val="1000"/>
              <a:tabLst>
                <a:tab pos="457200" algn="l"/>
              </a:tabLst>
            </a:pPr>
            <a:r>
              <a:rPr lang="en-US" altLang="ja-JP" sz="900" dirty="0">
                <a:solidFill>
                  <a:srgbClr val="49443D"/>
                </a:solidFill>
                <a:effectLst/>
                <a:latin typeface="Helvetica" panose="020B0604020202020204" pitchFamily="34" charset="0"/>
                <a:ea typeface="ＭＳ Ｐゴシック" panose="020B0600070205080204" pitchFamily="50" charset="-128"/>
                <a:cs typeface="Helvetica" panose="020B0604020202020204" pitchFamily="34" charset="0"/>
              </a:rPr>
              <a:t>A:</a:t>
            </a:r>
            <a:r>
              <a:rPr lang="ja-JP" altLang="ja-JP" sz="900" dirty="0">
                <a:solidFill>
                  <a:srgbClr val="49443D"/>
                </a:solidFill>
                <a:effectLst/>
                <a:latin typeface="Helvetica" panose="020B0604020202020204" pitchFamily="34" charset="0"/>
                <a:ea typeface="ＭＳ Ｐゴシック" panose="020B0600070205080204" pitchFamily="50" charset="-128"/>
                <a:cs typeface="Helvetica" panose="020B0604020202020204" pitchFamily="34" charset="0"/>
              </a:rPr>
              <a:t>はい。初めて補聴器を調整するとき、</a:t>
            </a:r>
            <a:r>
              <a:rPr lang="ja-JP" altLang="en-US" sz="900" dirty="0">
                <a:solidFill>
                  <a:srgbClr val="49443D"/>
                </a:solidFill>
                <a:effectLst/>
                <a:latin typeface="Helvetica" panose="020B0604020202020204" pitchFamily="34" charset="0"/>
                <a:ea typeface="ＭＳ Ｐゴシック" panose="020B0600070205080204" pitchFamily="50" charset="-128"/>
                <a:cs typeface="Helvetica" panose="020B0604020202020204" pitchFamily="34" charset="0"/>
              </a:rPr>
              <a:t>聴覚ケアの専門家</a:t>
            </a:r>
            <a:r>
              <a:rPr lang="ja-JP" altLang="ja-JP" sz="900" dirty="0">
                <a:solidFill>
                  <a:srgbClr val="49443D"/>
                </a:solidFill>
                <a:effectLst/>
                <a:latin typeface="Helvetica" panose="020B0604020202020204" pitchFamily="34" charset="0"/>
                <a:ea typeface="ＭＳ Ｐゴシック" panose="020B0600070205080204" pitchFamily="50" charset="-128"/>
                <a:cs typeface="Helvetica" panose="020B0604020202020204" pitchFamily="34" charset="0"/>
              </a:rPr>
              <a:t>が、お客様に最適な音響設定に補聴器をプログラムします。一部のサウンド設定がうまく機能しないと感じた場合は、これらの設定をいつでも再プログラムまたは調整できます。</a:t>
            </a:r>
            <a:endParaRPr lang="ja-JP" altLang="ja-JP" sz="9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1" name="テキスト ボックス 20">
            <a:extLst>
              <a:ext uri="{FF2B5EF4-FFF2-40B4-BE49-F238E27FC236}">
                <a16:creationId xmlns:a16="http://schemas.microsoft.com/office/drawing/2014/main" id="{2B95FAB1-04DF-B586-AC4A-F9C8A2AC456B}"/>
              </a:ext>
            </a:extLst>
          </p:cNvPr>
          <p:cNvSpPr txBox="1"/>
          <p:nvPr/>
        </p:nvSpPr>
        <p:spPr>
          <a:xfrm>
            <a:off x="216041" y="19211901"/>
            <a:ext cx="6347294" cy="253916"/>
          </a:xfrm>
          <a:prstGeom prst="rect">
            <a:avLst/>
          </a:prstGeom>
          <a:noFill/>
        </p:spPr>
        <p:txBody>
          <a:bodyPr wrap="square">
            <a:spAutoFit/>
          </a:bodyPr>
          <a:lstStyle/>
          <a:p>
            <a:pPr algn="ctr"/>
            <a:r>
              <a:rPr lang="en-US" altLang="ja-JP" sz="1050" b="0" i="0" dirty="0">
                <a:solidFill>
                  <a:srgbClr val="49443D"/>
                </a:solidFill>
                <a:effectLst/>
                <a:latin typeface="Proxima Nova"/>
              </a:rPr>
              <a:t>※</a:t>
            </a:r>
            <a:r>
              <a:rPr lang="ja-JP" altLang="en-US" sz="1050" b="0" i="0" dirty="0">
                <a:solidFill>
                  <a:srgbClr val="49443D"/>
                </a:solidFill>
                <a:effectLst/>
                <a:latin typeface="Proxima Nova"/>
              </a:rPr>
              <a:t>使用上の注意を必ずお読みください。使用説明書に従ってください。</a:t>
            </a:r>
            <a:endParaRPr lang="ja-JP" altLang="en-US" sz="1050" dirty="0"/>
          </a:p>
        </p:txBody>
      </p:sp>
      <p:sp>
        <p:nvSpPr>
          <p:cNvPr id="22" name="テキスト ボックス 21">
            <a:extLst>
              <a:ext uri="{FF2B5EF4-FFF2-40B4-BE49-F238E27FC236}">
                <a16:creationId xmlns:a16="http://schemas.microsoft.com/office/drawing/2014/main" id="{C65B4ADB-49E8-EFDE-D24C-783D770EEC20}"/>
              </a:ext>
            </a:extLst>
          </p:cNvPr>
          <p:cNvSpPr txBox="1"/>
          <p:nvPr/>
        </p:nvSpPr>
        <p:spPr>
          <a:xfrm>
            <a:off x="340542" y="15242238"/>
            <a:ext cx="6079624" cy="276999"/>
          </a:xfrm>
          <a:prstGeom prst="rect">
            <a:avLst/>
          </a:prstGeom>
          <a:noFill/>
        </p:spPr>
        <p:txBody>
          <a:bodyPr wrap="square">
            <a:spAutoFit/>
          </a:bodyPr>
          <a:lstStyle/>
          <a:p>
            <a:r>
              <a:rPr lang="en-US" altLang="ja-JP" sz="1200" b="1" dirty="0">
                <a:latin typeface="+mn-ea"/>
              </a:rPr>
              <a:t>2-2-</a:t>
            </a:r>
            <a:r>
              <a:rPr lang="ja-JP" altLang="en-US" sz="1200" b="1" dirty="0">
                <a:latin typeface="+mn-ea"/>
              </a:rPr>
              <a:t>② </a:t>
            </a:r>
            <a:r>
              <a:rPr lang="ja-JP" altLang="en-US" sz="1200" b="1" i="0" dirty="0">
                <a:effectLst/>
                <a:latin typeface="Proxima Nova"/>
              </a:rPr>
              <a:t>補聴器の修理・調整に関するよくある質問</a:t>
            </a:r>
          </a:p>
        </p:txBody>
      </p:sp>
      <p:sp>
        <p:nvSpPr>
          <p:cNvPr id="4" name="テキスト ボックス 3">
            <a:extLst>
              <a:ext uri="{FF2B5EF4-FFF2-40B4-BE49-F238E27FC236}">
                <a16:creationId xmlns:a16="http://schemas.microsoft.com/office/drawing/2014/main" id="{E98B5FC8-1C18-1EC5-0E51-7450C2155CF3}"/>
              </a:ext>
            </a:extLst>
          </p:cNvPr>
          <p:cNvSpPr txBox="1"/>
          <p:nvPr/>
        </p:nvSpPr>
        <p:spPr>
          <a:xfrm>
            <a:off x="5294830" y="16237845"/>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dirty="0">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Tree>
    <p:extLst>
      <p:ext uri="{BB962C8B-B14F-4D97-AF65-F5344CB8AC3E}">
        <p14:creationId xmlns:p14="http://schemas.microsoft.com/office/powerpoint/2010/main" val="23000619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15485</TotalTime>
  <Words>3288</Words>
  <Application>Microsoft Office PowerPoint</Application>
  <PresentationFormat>ユーザー設定</PresentationFormat>
  <Paragraphs>284</Paragraphs>
  <Slides>4</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4</vt:i4>
      </vt:variant>
    </vt:vector>
  </HeadingPairs>
  <TitlesOfParts>
    <vt:vector size="17" baseType="lpstr">
      <vt:lpstr>Kozuka Gothic Pro R</vt:lpstr>
      <vt:lpstr>Meiryo UI</vt:lpstr>
      <vt:lpstr>ＭＳ Ｐゴシック</vt:lpstr>
      <vt:lpstr>Proxima Nova</vt:lpstr>
      <vt:lpstr>Soho Gothic W01 Bold</vt:lpstr>
      <vt:lpstr>Soho Gothic W01 Light</vt:lpstr>
      <vt:lpstr>游ゴシック</vt:lpstr>
      <vt:lpstr>Arial</vt:lpstr>
      <vt:lpstr>Calibri</vt:lpstr>
      <vt:lpstr>Calibri Light</vt:lpstr>
      <vt:lpstr>Helvetica</vt:lpstr>
      <vt:lpstr>Symbol</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UEDA TETSU</dc:creator>
  <cp:lastModifiedBy>TETSU UEDA</cp:lastModifiedBy>
  <cp:revision>15</cp:revision>
  <dcterms:created xsi:type="dcterms:W3CDTF">2023-07-07T07:03:29Z</dcterms:created>
  <dcterms:modified xsi:type="dcterms:W3CDTF">2023-09-20T01:08:37Z</dcterms:modified>
</cp:coreProperties>
</file>